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2" r:id="rId5"/>
    <p:sldId id="256" r:id="rId6"/>
    <p:sldId id="274" r:id="rId7"/>
    <p:sldId id="280" r:id="rId8"/>
    <p:sldId id="257" r:id="rId9"/>
    <p:sldId id="275" r:id="rId10"/>
    <p:sldId id="281" r:id="rId11"/>
    <p:sldId id="265" r:id="rId12"/>
    <p:sldId id="270" r:id="rId13"/>
    <p:sldId id="267" r:id="rId14"/>
    <p:sldId id="273" r:id="rId15"/>
    <p:sldId id="271" r:id="rId16"/>
    <p:sldId id="279" r:id="rId17"/>
  </p:sldIdLst>
  <p:sldSz cx="12192000" cy="6858000"/>
  <p:notesSz cx="6858000" cy="9144000"/>
  <p:defaultTextStyle>
    <a:defPPr rtl="0">
      <a:defRPr lang="x-none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EEB"/>
    <a:srgbClr val="01C6FD"/>
    <a:srgbClr val="B9B9B9"/>
    <a:srgbClr val="79AE02"/>
    <a:srgbClr val="067F9C"/>
    <a:srgbClr val="0000A4"/>
    <a:srgbClr val="014E52"/>
    <a:srgbClr val="0C596D"/>
    <a:srgbClr val="03556D"/>
    <a:srgbClr val="145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1" autoAdjust="0"/>
    <p:restoredTop sz="95578" autoAdjust="0"/>
  </p:normalViewPr>
  <p:slideViewPr>
    <p:cSldViewPr snapToGrid="0">
      <p:cViewPr varScale="1">
        <p:scale>
          <a:sx n="58" d="100"/>
          <a:sy n="58" d="100"/>
        </p:scale>
        <p:origin x="1038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54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49B719-05DC-FC48-BD94-4F0D5C485936}" type="datetime1">
              <a:rPr lang="it-IT" smtClean="0"/>
              <a:t>17/07/2020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A3E4D-B750-E542-934B-D7726CF61A65}" type="datetime1">
              <a:rPr lang="it-IT" noProof="0" smtClean="0"/>
              <a:t>17/07/2020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DE8F2A-B3D4-43F2-B39B-CD77F64A1950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a di flusso: Documento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8" y="124955"/>
            <a:ext cx="11953415" cy="44080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242" y="5074169"/>
            <a:ext cx="10607040" cy="600164"/>
          </a:xfrm>
        </p:spPr>
        <p:txBody>
          <a:bodyPr vert="horz" lIns="91438" tIns="45719" rIns="91438" bIns="45719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it-IT" noProof="0" dirty="0"/>
              <a:t>Titolo Lezione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0" y="4577330"/>
            <a:ext cx="67098" cy="1525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 dirty="0"/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867898"/>
            <a:ext cx="5473700" cy="360353"/>
          </a:xfrm>
          <a:solidFill>
            <a:srgbClr val="FFFFFF"/>
          </a:solidFill>
        </p:spPr>
        <p:txBody>
          <a:bodyPr vert="horz" wrap="square" lIns="91438" tIns="45719" rIns="91438" bIns="45719" rtlCol="0">
            <a:spAutoFit/>
          </a:bodyPr>
          <a:lstStyle>
            <a:lvl1pPr marL="0" indent="0">
              <a:buNone/>
              <a:defRPr lang="en-GB" sz="1900" dirty="0">
                <a:solidFill>
                  <a:srgbClr val="000000"/>
                </a:solidFill>
                <a:latin typeface="+mn-lt"/>
              </a:defRPr>
            </a:lvl1pPr>
          </a:lstStyle>
          <a:p>
            <a:pPr marL="228594" lvl="0" indent="-228594" rtl="0"/>
            <a:r>
              <a:rPr lang="it-IT" noProof="0" dirty="0"/>
              <a:t>Autori</a:t>
            </a:r>
          </a:p>
        </p:txBody>
      </p:sp>
      <p:sp>
        <p:nvSpPr>
          <p:cNvPr id="11" name="Segnaposto immagine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0857" y="109636"/>
            <a:ext cx="3727842" cy="4001737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 dirty="0"/>
              <a:t>Inserisci copertina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1452563"/>
            <a:ext cx="5499100" cy="1078216"/>
          </a:xfrm>
          <a:solidFill>
            <a:srgbClr val="FFFFFF"/>
          </a:solidFill>
        </p:spPr>
        <p:txBody>
          <a:bodyPr/>
          <a:lstStyle>
            <a:lvl1pPr marL="0" indent="0">
              <a:buNone/>
              <a:defRPr b="1">
                <a:solidFill>
                  <a:srgbClr val="000000"/>
                </a:solidFill>
              </a:defRPr>
            </a:lvl1pPr>
          </a:lstStyle>
          <a:p>
            <a:pPr lvl="0"/>
            <a:r>
              <a:rPr lang="it-IT" dirty="0"/>
              <a:t>TITOLO</a:t>
            </a:r>
          </a:p>
          <a:p>
            <a:pPr lvl="0"/>
            <a:r>
              <a:rPr lang="it-IT" dirty="0"/>
              <a:t>Sottotitolo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9242" y="4577327"/>
            <a:ext cx="10634736" cy="41114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 dirty="0"/>
              <a:t>Lezione</a:t>
            </a:r>
          </a:p>
        </p:txBody>
      </p:sp>
      <p:sp>
        <p:nvSpPr>
          <p:cNvPr id="10" name="Segnaposto testo 13"/>
          <p:cNvSpPr>
            <a:spLocks noGrp="1"/>
          </p:cNvSpPr>
          <p:nvPr>
            <p:ph type="body" sz="quarter" idx="16" hasCustomPrompt="1"/>
          </p:nvPr>
        </p:nvSpPr>
        <p:spPr>
          <a:xfrm>
            <a:off x="619242" y="5807820"/>
            <a:ext cx="10634736" cy="286150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it-IT" dirty="0"/>
              <a:t>Unità </a:t>
            </a:r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309" y="4551333"/>
            <a:ext cx="11944015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94" lvl="0" indent="-228594" algn="ctr" rtl="0"/>
            <a:r>
              <a:rPr lang="it-IT" noProof="0" dirty="0"/>
              <a:t>Inserisci immagine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5" y="1611383"/>
            <a:ext cx="9666515" cy="746847"/>
          </a:xfrm>
        </p:spPr>
        <p:txBody>
          <a:bodyPr rtlCol="0" anchor="t">
            <a:noAutofit/>
          </a:bodyPr>
          <a:lstStyle>
            <a:lvl1pPr>
              <a:defRPr sz="4800" spc="-1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Intestazione sezione 1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5" y="2464426"/>
            <a:ext cx="9666515" cy="225703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Sottotitolo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597" y="5758123"/>
            <a:ext cx="769213" cy="374459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000" spc="-60" dirty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 dirty="0"/>
              <a:t>LINK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7" y="1463041"/>
            <a:ext cx="8030935" cy="2637247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>
              <a:solidFill>
                <a:schemeClr val="tx1"/>
              </a:solidFill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79990" y="5751582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46317" y="493713"/>
            <a:ext cx="11183937" cy="5381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>
              <a:solidFill>
                <a:schemeClr val="tx1"/>
              </a:solidFill>
            </a:endParaRP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469803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52383" y="1324711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  <a:p>
            <a:pPr lvl="0"/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1324711"/>
            <a:ext cx="785872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87" y="5671572"/>
            <a:ext cx="732863" cy="374459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000" spc="-60" dirty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 dirty="0"/>
              <a:t>LINK</a:t>
            </a:r>
          </a:p>
        </p:txBody>
      </p:sp>
      <p:sp>
        <p:nvSpPr>
          <p:cNvPr id="5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8066" y="5665031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à pagin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 dirty="0"/>
              <a:t>Inserisci 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5" y="511667"/>
            <a:ext cx="5170715" cy="487311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800" spc="-60" dirty="0"/>
            </a:lvl1pPr>
          </a:lstStyle>
          <a:p>
            <a:pPr lvl="0" rtl="0"/>
            <a:r>
              <a:rPr lang="it-IT" noProof="0" dirty="0"/>
              <a:t>titolo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315" y="1659182"/>
            <a:ext cx="5045529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15" y="2306245"/>
            <a:ext cx="5075080" cy="302028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>
              <a:solidFill>
                <a:schemeClr val="tx1"/>
              </a:solidFill>
            </a:endParaRP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43754" y="5869476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5" y="5854476"/>
            <a:ext cx="851119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ondo bianco del 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>
              <a:solidFill>
                <a:schemeClr val="tx1"/>
              </a:solidFill>
            </a:endParaRP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7"/>
            <a:ext cx="4900387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3" y="1509627"/>
            <a:ext cx="4900387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90"/>
            <a:ext cx="4900387" cy="306845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3" y="2156689"/>
            <a:ext cx="4900387" cy="313195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5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79398" y="582424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  <a:p>
            <a:pPr lvl="0"/>
            <a:endParaRPr lang="it-IT" dirty="0"/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809243"/>
            <a:ext cx="795009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7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 dirty="0"/>
              <a:t>Inserisci 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3" y="3802066"/>
            <a:ext cx="978408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3" y="4294303"/>
            <a:ext cx="9784080" cy="767555"/>
          </a:xfrm>
        </p:spPr>
        <p:txBody>
          <a:bodyPr rtlCol="0"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>
              <a:solidFill>
                <a:schemeClr val="tx1"/>
              </a:solidFill>
            </a:endParaRPr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6103" y="575258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3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737583"/>
            <a:ext cx="805437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re sezio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>
              <a:solidFill>
                <a:schemeClr val="tx1"/>
              </a:solidFill>
            </a:endParaRP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7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 dirty="0"/>
              <a:t>Inserisci 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313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8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99739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13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8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99739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7610" y="585120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5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6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836203"/>
            <a:ext cx="814574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72" y="5284239"/>
            <a:ext cx="5491843" cy="600164"/>
          </a:xfrm>
        </p:spPr>
        <p:txBody>
          <a:bodyPr vert="horz" wrap="square" lIns="91438" tIns="45719" rIns="91438" bIns="45719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it-IT" noProof="0" dirty="0"/>
              <a:t>Titolo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5197937"/>
            <a:ext cx="81643" cy="7368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250917"/>
            <a:ext cx="11174187" cy="1089529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spAutoFit/>
          </a:bodyPr>
          <a:lstStyle/>
          <a:p>
            <a:pPr lvl="0"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3" y="1253331"/>
            <a:ext cx="11284756" cy="476921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8" name="Numero diapositiva"/>
          <p:cNvSpPr txBox="1">
            <a:spLocks/>
          </p:cNvSpPr>
          <p:nvPr userDrawn="1"/>
        </p:nvSpPr>
        <p:spPr>
          <a:xfrm>
            <a:off x="12252069" y="12915900"/>
            <a:ext cx="184662" cy="492434"/>
          </a:xfrm>
          <a:prstGeom prst="rect">
            <a:avLst/>
          </a:prstGeom>
          <a:ln w="25400">
            <a:miter lim="400000"/>
          </a:ln>
        </p:spPr>
        <p:txBody>
          <a:bodyPr wrap="none" lIns="91438" tIns="91436" rIns="91438" bIns="91436">
            <a:spAutoFit/>
          </a:bodyPr>
          <a:lstStyle>
            <a:defPPr rtl="0">
              <a:defRPr lang="x-none"/>
            </a:defPPr>
            <a:lvl1pPr marL="0" algn="ct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4" name="CasellaDiTesto 3"/>
          <p:cNvSpPr txBox="1"/>
          <p:nvPr userDrawn="1"/>
        </p:nvSpPr>
        <p:spPr>
          <a:xfrm>
            <a:off x="3150657" y="6435195"/>
            <a:ext cx="184662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it-IT" dirty="0"/>
          </a:p>
        </p:txBody>
      </p:sp>
      <p:sp>
        <p:nvSpPr>
          <p:cNvPr id="50" name="Connettore 1 6"/>
          <p:cNvSpPr/>
          <p:nvPr/>
        </p:nvSpPr>
        <p:spPr>
          <a:xfrm flipV="1">
            <a:off x="1224339" y="6550788"/>
            <a:ext cx="9374421" cy="18273"/>
          </a:xfrm>
          <a:prstGeom prst="line">
            <a:avLst/>
          </a:prstGeom>
          <a:ln w="63500" cap="rnd">
            <a:solidFill>
              <a:srgbClr val="A4FC77"/>
            </a:solidFill>
            <a:custDash>
              <a:ds d="100000" sp="200000"/>
            </a:custDash>
          </a:ln>
        </p:spPr>
        <p:txBody>
          <a:bodyPr lIns="91438" tIns="91436" rIns="91438" bIns="91436"/>
          <a:lstStyle/>
          <a:p>
            <a:endParaRPr dirty="0"/>
          </a:p>
        </p:txBody>
      </p:sp>
      <p:sp>
        <p:nvSpPr>
          <p:cNvPr id="51" name="Didascalia"/>
          <p:cNvSpPr/>
          <p:nvPr/>
        </p:nvSpPr>
        <p:spPr>
          <a:xfrm flipH="1">
            <a:off x="456842" y="6273399"/>
            <a:ext cx="2245717" cy="58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0" y="0"/>
                </a:moveTo>
                <a:cubicBezTo>
                  <a:pt x="4003" y="0"/>
                  <a:pt x="3600" y="484"/>
                  <a:pt x="3600" y="1080"/>
                </a:cubicBezTo>
                <a:lnTo>
                  <a:pt x="3600" y="8640"/>
                </a:lnTo>
                <a:lnTo>
                  <a:pt x="0" y="10800"/>
                </a:lnTo>
                <a:lnTo>
                  <a:pt x="3600" y="12960"/>
                </a:lnTo>
                <a:lnTo>
                  <a:pt x="3600" y="20520"/>
                </a:lnTo>
                <a:cubicBezTo>
                  <a:pt x="3600" y="21116"/>
                  <a:pt x="4003" y="21600"/>
                  <a:pt x="4500" y="21600"/>
                </a:cubicBezTo>
                <a:lnTo>
                  <a:pt x="20700" y="21600"/>
                </a:lnTo>
                <a:cubicBezTo>
                  <a:pt x="21197" y="21600"/>
                  <a:pt x="21600" y="21116"/>
                  <a:pt x="21600" y="20520"/>
                </a:cubicBezTo>
                <a:lnTo>
                  <a:pt x="21600" y="1080"/>
                </a:lnTo>
                <a:cubicBezTo>
                  <a:pt x="21600" y="484"/>
                  <a:pt x="21197" y="0"/>
                  <a:pt x="20700" y="0"/>
                </a:cubicBezTo>
                <a:lnTo>
                  <a:pt x="4500" y="0"/>
                </a:lnTo>
                <a:close/>
              </a:path>
            </a:pathLst>
          </a:custGeom>
          <a:solidFill>
            <a:srgbClr val="A4FC77"/>
          </a:solidFill>
          <a:ln w="12700">
            <a:miter lim="400000"/>
          </a:ln>
        </p:spPr>
        <p:txBody>
          <a:bodyPr lIns="91438" tIns="91436" rIns="91438" bIns="91436" anchor="ctr"/>
          <a:lstStyle/>
          <a:p>
            <a:endParaRPr dirty="0"/>
          </a:p>
        </p:txBody>
      </p:sp>
      <p:pic>
        <p:nvPicPr>
          <p:cNvPr id="53" name="ELS-logo.jpg" descr="ELS-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02874" y="6414969"/>
            <a:ext cx="1028195" cy="251716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Cerchio"/>
          <p:cNvSpPr/>
          <p:nvPr userDrawn="1"/>
        </p:nvSpPr>
        <p:spPr>
          <a:xfrm>
            <a:off x="5765689" y="6277531"/>
            <a:ext cx="497136" cy="497138"/>
          </a:xfrm>
          <a:prstGeom prst="ellipse">
            <a:avLst/>
          </a:prstGeom>
          <a:solidFill>
            <a:srgbClr val="A4FC77"/>
          </a:solidFill>
          <a:ln w="12700">
            <a:miter lim="400000"/>
          </a:ln>
        </p:spPr>
        <p:txBody>
          <a:bodyPr lIns="91438" tIns="91436" rIns="91438" bIns="91436" anchor="ctr"/>
          <a:lstStyle/>
          <a:p>
            <a:endParaRPr dirty="0">
              <a:solidFill>
                <a:schemeClr val="tx1"/>
              </a:solidFill>
            </a:endParaRPr>
          </a:p>
        </p:txBody>
      </p:sp>
      <p:sp>
        <p:nvSpPr>
          <p:cNvPr id="57" name="CasellaDiTesto 56"/>
          <p:cNvSpPr txBox="1"/>
          <p:nvPr userDrawn="1"/>
        </p:nvSpPr>
        <p:spPr>
          <a:xfrm>
            <a:off x="5800166" y="6369726"/>
            <a:ext cx="451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CA92620-12B4-F54F-AF74-56224A251F64}" type="slidenum">
              <a:rPr lang="it-IT" sz="1200" smtClean="0"/>
              <a:pPr algn="ctr"/>
              <a:t>‹N›</a:t>
            </a:fld>
            <a:endParaRPr lang="it-IT" sz="1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28DD67-2914-8143-B4E3-B78ECFBEA7F4}"/>
              </a:ext>
            </a:extLst>
          </p:cNvPr>
          <p:cNvSpPr txBox="1"/>
          <p:nvPr userDrawn="1"/>
        </p:nvSpPr>
        <p:spPr>
          <a:xfrm>
            <a:off x="571500" y="6418412"/>
            <a:ext cx="1633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Alle fonti della religione</a:t>
            </a: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  <p:sldLayoutId id="2147483668" r:id="rId3"/>
    <p:sldLayoutId id="2147483665" r:id="rId4"/>
    <p:sldLayoutId id="2147483667" r:id="rId5"/>
    <p:sldLayoutId id="2147483666" r:id="rId6"/>
    <p:sldLayoutId id="2147483664" r:id="rId7"/>
    <p:sldLayoutId id="2147483663" r:id="rId8"/>
    <p:sldLayoutId id="2147483649" r:id="rId9"/>
    <p:sldLayoutId id="2147483651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u.lascuola.it/edizioni-digitali/LeDomandeDiTommaso1/mappe%20concettuali/La%20religione%20egizia/delivery/index.html" TargetMode="External"/><Relationship Id="rId2" Type="http://schemas.openxmlformats.org/officeDocument/2006/relationships/hyperlink" Target="http://www2.edu.lascuola.it/edizioni-digitali/GuidaStudioStoria/video/culto-egizio-morti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u.lascuola.it/edizioni-digitali/GuidaStudioStoria/video/mitigreci.mp4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2.edu.lascuola.it/edizioni-digitali/ConfrontiStorici1/immagini%20gallery%20cartine/tempio-Vesta_AG-ricostruzioni/index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2.edu.lascuola.it/edizioni-digitali/ConfrontiStorici1/immagini%20gallery%20cartine/Villaggio-celtico_AG-ricostruzioni/index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2.edu.lascuola.it/edizioni-digitali/PontiDiAmicizia1/Video%20Animazioni/1.1%20LA%20RELIGIONE.mp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2.edu.lascuola.it/edizioni-digitali/IlNuovoAsuaImmagine/V1/Mappe%20concettuali%20lezioni/1.1/delivery/index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edu.lascuola.it/edizioni-digitali/Intrecci-geostorici/lascaux.mp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u.lascuola.it/edizioni-digitali/PontiDiAmicizia1/immagini%20gallery%20cartine/immagine_interattiva%20Stonehenge/delivery/index.html" TargetMode="External"/><Relationship Id="rId2" Type="http://schemas.openxmlformats.org/officeDocument/2006/relationships/hyperlink" Target="http://www2.edu.lascuola.it/edizioni-digitali/LeDomandeDiTommaso1/immagini%20gallery%20cartine/Tracce%20di%20religione%20nella%20preistoria/delivery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scuoladigitale.com/novita2020/els/SempreInViaggio/DEMO2020-SempreInViaggio/data/offline/immagini-gallery/le-pitture-rupestri-di-chauvet/delivery/index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focus.it/cultura/storia/i-veri-pellerossa-gallery?gimg=59088#img5908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www.edu.lascuola.it/edizioni-digitali/Clicko_e_scopro/MATERIALI/GALLERY/classe4/babilonesi/gallery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097ADB95-0022-41BA-8C21-6298A834A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172021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46318" y="493713"/>
            <a:ext cx="6338530" cy="5381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dirty="0"/>
              <a:t>LA RELIGIONE NELL’ANTICO EGITTO</a:t>
            </a:r>
          </a:p>
        </p:txBody>
      </p:sp>
      <p:sp>
        <p:nvSpPr>
          <p:cNvPr id="12" name="Segnaposto contenuto 12">
            <a:extLst>
              <a:ext uri="{FF2B5EF4-FFF2-40B4-BE49-F238E27FC236}">
                <a16:creationId xmlns:a16="http://schemas.microsoft.com/office/drawing/2014/main" id="{7565AD7E-4D2F-4378-B010-1552230AFF56}"/>
              </a:ext>
            </a:extLst>
          </p:cNvPr>
          <p:cNvSpPr txBox="1">
            <a:spLocks/>
          </p:cNvSpPr>
          <p:nvPr/>
        </p:nvSpPr>
        <p:spPr>
          <a:xfrm>
            <a:off x="493200" y="1321654"/>
            <a:ext cx="6038230" cy="3972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L’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Egitto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era considerato un dono del fiume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Nilo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perché là si era sviluppata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la civiltà egizia, con a capo il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faraone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un dio-re assoluto.</a:t>
            </a:r>
            <a:endParaRPr lang="en-GB" sz="22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Le </a:t>
            </a:r>
            <a:r>
              <a:rPr lang="it-IT" sz="2200" b="1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principali divinità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 egizie erano: </a:t>
            </a:r>
            <a:b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</a:br>
            <a:r>
              <a:rPr lang="it-IT" sz="2200" dirty="0" err="1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Amon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, dio del sole; </a:t>
            </a:r>
            <a:b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Osiride, il dio giudice dei morti; </a:t>
            </a:r>
            <a:b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</a:br>
            <a:r>
              <a:rPr lang="it-IT" sz="2200" dirty="0" err="1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Anubi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, il dio guardiano dei defunti</a:t>
            </a:r>
            <a:r>
              <a:rPr lang="it-IT" sz="2200" dirty="0">
                <a:solidFill>
                  <a:schemeClr val="tx1"/>
                </a:solidFill>
                <a:ea typeface="DengXian"/>
              </a:rPr>
              <a:t>.</a:t>
            </a:r>
            <a:endParaRPr lang="it-IT" sz="2200" dirty="0">
              <a:solidFill>
                <a:schemeClr val="tx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piramidi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erano tombe speciali per i faraoni; la loro perfezione simboleggiava la condizione divina del faraone.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662395A5-603A-2F41-A1A7-D5BD9AD3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24" y="1398738"/>
            <a:ext cx="769213" cy="313930"/>
          </a:xfrm>
        </p:spPr>
        <p:txBody>
          <a:bodyPr/>
          <a:lstStyle/>
          <a:p>
            <a:r>
              <a:rPr lang="it-IT" sz="1600" dirty="0"/>
              <a:t>LINK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36088DBB-5F4C-9149-90E4-E5BBE47D15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9980" y="1390245"/>
            <a:ext cx="4767943" cy="770558"/>
          </a:xfrm>
        </p:spPr>
        <p:txBody>
          <a:bodyPr/>
          <a:lstStyle/>
          <a:p>
            <a:r>
              <a:rPr lang="it-IT" sz="16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- Il culto egizio dei morti</a:t>
            </a:r>
            <a:endParaRPr lang="it-IT" sz="1600" u="sng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MAPPA CONCETTUALE - La religione egizia</a:t>
            </a:r>
            <a:endParaRPr lang="it-IT" sz="1600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BF6BB28-F0A1-E548-86BD-59124C0B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39220" y="3012830"/>
            <a:ext cx="5259747" cy="307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2D3D351-B875-4A47-9EB3-38249FFB9FC3}"/>
              </a:ext>
            </a:extLst>
          </p:cNvPr>
          <p:cNvSpPr txBox="1"/>
          <p:nvPr/>
        </p:nvSpPr>
        <p:spPr>
          <a:xfrm>
            <a:off x="7682424" y="2516405"/>
            <a:ext cx="3809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cs typeface="Calibri" panose="020F0502020204030204" pitchFamily="34" charset="0"/>
              </a:rPr>
              <a:t>Le grandi piramidi di Chope, Chefren e </a:t>
            </a:r>
            <a:r>
              <a:rPr lang="it-IT" sz="1200" dirty="0" err="1">
                <a:cs typeface="Calibri" panose="020F0502020204030204" pitchFamily="34" charset="0"/>
              </a:rPr>
              <a:t>Micerino</a:t>
            </a:r>
            <a:r>
              <a:rPr lang="it-IT" sz="1200" dirty="0">
                <a:cs typeface="Calibri" panose="020F0502020204030204" pitchFamily="34" charset="0"/>
              </a:rPr>
              <a:t>,</a:t>
            </a:r>
            <a:br>
              <a:rPr lang="it-IT" sz="1200" dirty="0">
                <a:cs typeface="Calibri" panose="020F0502020204030204" pitchFamily="34" charset="0"/>
              </a:rPr>
            </a:br>
            <a:r>
              <a:rPr lang="it-IT" sz="1200" dirty="0">
                <a:cs typeface="Calibri" panose="020F0502020204030204" pitchFamily="34" charset="0"/>
              </a:rPr>
              <a:t>nella piana di Giza, in Egitto.</a:t>
            </a:r>
          </a:p>
        </p:txBody>
      </p:sp>
    </p:spTree>
    <p:extLst>
      <p:ext uri="{BB962C8B-B14F-4D97-AF65-F5344CB8AC3E}">
        <p14:creationId xmlns:p14="http://schemas.microsoft.com/office/powerpoint/2010/main" val="207308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46317" y="493713"/>
            <a:ext cx="6770912" cy="5381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dirty="0"/>
              <a:t>LA RELIGIONE GRECO-ROMANA</a:t>
            </a:r>
          </a:p>
        </p:txBody>
      </p:sp>
      <p:sp>
        <p:nvSpPr>
          <p:cNvPr id="11" name="Segnaposto contenuto 12">
            <a:extLst>
              <a:ext uri="{FF2B5EF4-FFF2-40B4-BE49-F238E27FC236}">
                <a16:creationId xmlns:a16="http://schemas.microsoft.com/office/drawing/2014/main" id="{9312ABF2-5DF1-4172-AA72-5C331F2B8B08}"/>
              </a:ext>
            </a:extLst>
          </p:cNvPr>
          <p:cNvSpPr txBox="1">
            <a:spLocks/>
          </p:cNvSpPr>
          <p:nvPr/>
        </p:nvSpPr>
        <p:spPr>
          <a:xfrm>
            <a:off x="493200" y="1076399"/>
            <a:ext cx="7099586" cy="3856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Greci e Romani erano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politeisti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avevano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una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religione pratica 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 il culto delle divinità sosteneva la salute dello Stato.</a:t>
            </a:r>
            <a:endParaRPr lang="en-GB" sz="22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principali divinità 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greco-romane erano: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Zeus o Giove, capo degli </a:t>
            </a: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dèi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Ares o Marte, dio della guerra;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Ade o Plutone, dio degli inferi.</a:t>
            </a:r>
            <a:endParaRPr lang="en-GB" sz="22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Il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tempio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costruito con eleganti colonne, rappresentava l’armonia e la perfezione del cosmo ed ospitava la statua della divinità.</a:t>
            </a: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7FB0BA9-2560-BC43-B4BF-CB84E0E04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/>
          <a:stretch/>
        </p:blipFill>
        <p:spPr>
          <a:xfrm>
            <a:off x="7527851" y="779577"/>
            <a:ext cx="4201747" cy="482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7C9D9B-812F-6A41-B1E4-0419F6F930B3}"/>
              </a:ext>
            </a:extLst>
          </p:cNvPr>
          <p:cNvSpPr txBox="1"/>
          <p:nvPr/>
        </p:nvSpPr>
        <p:spPr>
          <a:xfrm>
            <a:off x="7781504" y="5673376"/>
            <a:ext cx="399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cs typeface="Calibri" panose="020F0502020204030204" pitchFamily="34" charset="0"/>
              </a:rPr>
              <a:t>Il tempio della Concordia (440-430 a.C.), </a:t>
            </a:r>
            <a:br>
              <a:rPr lang="it-IT" sz="1200" dirty="0">
                <a:cs typeface="Calibri" panose="020F0502020204030204" pitchFamily="34" charset="0"/>
              </a:rPr>
            </a:br>
            <a:r>
              <a:rPr lang="it-IT" sz="1200" dirty="0">
                <a:cs typeface="Calibri" panose="020F0502020204030204" pitchFamily="34" charset="0"/>
              </a:rPr>
              <a:t>nella Valle dei Templi di Agrigento.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8CC61624-9DA0-9943-AB39-73F16C81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2" y="5504110"/>
            <a:ext cx="769213" cy="313930"/>
          </a:xfrm>
        </p:spPr>
        <p:txBody>
          <a:bodyPr/>
          <a:lstStyle/>
          <a:p>
            <a:r>
              <a:rPr lang="it-IT" sz="1600" dirty="0"/>
              <a:t>LINK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D9B79EC9-9339-AC4E-8FBC-92EEA2640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645" y="5499263"/>
            <a:ext cx="6107173" cy="73242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6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- I miti greci</a:t>
            </a:r>
            <a:r>
              <a:rPr lang="it-IT" sz="1600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6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IMMAGINE - Tempio di Vesta</a:t>
            </a:r>
            <a:endParaRPr lang="it-IT" sz="1600" u="sng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4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0" y="5882506"/>
            <a:ext cx="769213" cy="313930"/>
          </a:xfrm>
        </p:spPr>
        <p:txBody>
          <a:bodyPr/>
          <a:lstStyle/>
          <a:p>
            <a:r>
              <a:rPr lang="it-IT" sz="1600" dirty="0"/>
              <a:t>LINK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8E0DA2F2-DF68-44A7-A02A-5B5DE250D8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997" y="5882506"/>
            <a:ext cx="4337357" cy="344194"/>
          </a:xfrm>
        </p:spPr>
        <p:txBody>
          <a:bodyPr/>
          <a:lstStyle/>
          <a:p>
            <a:r>
              <a:rPr lang="it-IT" sz="1600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IMMAGINE - Il villaggio celtico</a:t>
            </a:r>
            <a:endParaRPr lang="it-IT" sz="1600" b="0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46318" y="493713"/>
            <a:ext cx="7032168" cy="5381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dirty="0"/>
              <a:t>LA RELIGIONE DEL MONDO CELTICO</a:t>
            </a:r>
          </a:p>
        </p:txBody>
      </p:sp>
      <p:sp>
        <p:nvSpPr>
          <p:cNvPr id="11" name="Segnaposto contenuto 12">
            <a:extLst>
              <a:ext uri="{FF2B5EF4-FFF2-40B4-BE49-F238E27FC236}">
                <a16:creationId xmlns:a16="http://schemas.microsoft.com/office/drawing/2014/main" id="{69BB55BF-D7BE-4187-AB06-44369C4C5DE6}"/>
              </a:ext>
            </a:extLst>
          </p:cNvPr>
          <p:cNvSpPr txBox="1">
            <a:spLocks/>
          </p:cNvSpPr>
          <p:nvPr/>
        </p:nvSpPr>
        <p:spPr>
          <a:xfrm>
            <a:off x="493200" y="1244812"/>
            <a:ext cx="6833494" cy="4157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I Celti vissero in diverse regioni d’Europa suddivisi in numerose tribù; erano un </a:t>
            </a:r>
            <a:r>
              <a:rPr lang="it-IT" sz="2200" b="1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popolo guerriero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 di religione politeista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principali divinità 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celtiche erano: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Toutatis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padre della tribù e dio della guerra; </a:t>
            </a: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Taranis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dio del tuono e capo di tutti gli </a:t>
            </a: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dèi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Belenos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dio della luce.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Per i Celti la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natura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era un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grande tempio </a:t>
            </a:r>
            <a:b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 i villaggi erano edificati vicino al bosco sacro.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 sacerdoti delle tribù erano i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druidi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EBD1D62-57CD-4544-B433-DB14CEE7A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47" y="240373"/>
            <a:ext cx="3876454" cy="555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dida">
            <a:extLst>
              <a:ext uri="{FF2B5EF4-FFF2-40B4-BE49-F238E27FC236}">
                <a16:creationId xmlns:a16="http://schemas.microsoft.com/office/drawing/2014/main" id="{A9CD689B-8CAA-4B9A-92E1-4A82DC80878B}"/>
              </a:ext>
            </a:extLst>
          </p:cNvPr>
          <p:cNvSpPr txBox="1"/>
          <p:nvPr/>
        </p:nvSpPr>
        <p:spPr>
          <a:xfrm>
            <a:off x="7721173" y="5825216"/>
            <a:ext cx="406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x-none"/>
            </a:defPPr>
            <a:lvl1pPr lvl="0" algn="r">
              <a:defRPr sz="1200">
                <a:solidFill>
                  <a:srgbClr val="000000"/>
                </a:solidFill>
                <a:cs typeface="Calibri" panose="020F0502020204030204" pitchFamily="34" charset="0"/>
              </a:defRPr>
            </a:lvl1pPr>
          </a:lstStyle>
          <a:p>
            <a:r>
              <a:rPr lang="it-IT" dirty="0"/>
              <a:t>La rappresentazione di un sacerdote celtico, </a:t>
            </a:r>
            <a:br>
              <a:rPr lang="it-IT" dirty="0"/>
            </a:br>
            <a:r>
              <a:rPr lang="it-IT" dirty="0"/>
              <a:t>un druido, nel bosco sacro.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10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46313" y="381728"/>
            <a:ext cx="5740175" cy="480129"/>
          </a:xfrm>
        </p:spPr>
        <p:txBody>
          <a:bodyPr/>
          <a:lstStyle/>
          <a:p>
            <a:r>
              <a:rPr lang="it-IT" sz="2800" dirty="0">
                <a:solidFill>
                  <a:schemeClr val="accent2"/>
                </a:solidFill>
              </a:rPr>
              <a:t>PER CONCLUDERE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446312" y="1466089"/>
            <a:ext cx="5454617" cy="4690122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La</a:t>
            </a:r>
            <a:r>
              <a:rPr lang="it-IT" sz="2200" dirty="0">
                <a:cs typeface="Calibri" panose="020F0502020204030204" pitchFamily="34" charset="0"/>
              </a:rPr>
              <a:t> </a:t>
            </a:r>
            <a:r>
              <a:rPr lang="it-IT" sz="2200" b="1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religione</a:t>
            </a:r>
            <a:r>
              <a:rPr lang="it-IT" sz="2200" dirty="0">
                <a:cs typeface="Calibri" panose="020F0502020204030204" pitchFamily="34" charset="0"/>
              </a:rPr>
              <a:t> 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è il rapporto tra Dio </a:t>
            </a:r>
            <a:b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e l’uomo, che nei fenomeni naturali inizia a intuire Dio.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Le religioni possono essere:</a:t>
            </a:r>
          </a:p>
          <a:p>
            <a:pPr marL="776683" lvl="1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it-IT" sz="2200" b="1" dirty="0">
                <a:cs typeface="Calibri" panose="020F0502020204030204" pitchFamily="34" charset="0"/>
              </a:rPr>
              <a:t>politeiste</a:t>
            </a:r>
            <a:r>
              <a:rPr lang="it-IT" sz="2200" dirty="0">
                <a:cs typeface="Calibri" panose="020F0502020204030204" pitchFamily="34" charset="0"/>
              </a:rPr>
              <a:t> o </a:t>
            </a:r>
            <a:r>
              <a:rPr lang="it-IT" sz="2200" b="1" dirty="0">
                <a:cs typeface="Calibri" panose="020F0502020204030204" pitchFamily="34" charset="0"/>
              </a:rPr>
              <a:t>monoteiste</a:t>
            </a:r>
            <a:endParaRPr lang="it-IT" sz="2200" dirty="0">
              <a:cs typeface="Calibri" panose="020F0502020204030204" pitchFamily="34" charset="0"/>
            </a:endParaRPr>
          </a:p>
          <a:p>
            <a:pPr marL="776683" lvl="1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</a:pPr>
            <a:r>
              <a:rPr lang="it-IT" sz="2200" b="1" dirty="0">
                <a:cs typeface="Calibri" panose="020F0502020204030204" pitchFamily="34" charset="0"/>
              </a:rPr>
              <a:t>naturali</a:t>
            </a:r>
            <a:r>
              <a:rPr lang="it-IT" sz="2200" dirty="0">
                <a:cs typeface="Calibri" panose="020F0502020204030204" pitchFamily="34" charset="0"/>
              </a:rPr>
              <a:t> o </a:t>
            </a:r>
            <a:r>
              <a:rPr lang="it-IT" sz="2200" b="1" dirty="0">
                <a:cs typeface="Calibri" panose="020F0502020204030204" pitchFamily="34" charset="0"/>
              </a:rPr>
              <a:t>rivelate</a:t>
            </a:r>
            <a:r>
              <a:rPr lang="it-IT" sz="2200" dirty="0"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La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it-IT" sz="2200" b="1" spc="-60" dirty="0" err="1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religiosita</a:t>
            </a:r>
            <a:r>
              <a:rPr lang="it-IT" sz="2200" b="1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 dei primitivi </a:t>
            </a:r>
            <a:br>
              <a:rPr lang="it-IT" sz="2200" b="1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</a:b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si esprime con: pitture rupestri, incisioni, statue, tombe e templi megalitici.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b="0" spc="-60" dirty="0">
                <a:solidFill>
                  <a:schemeClr val="tx1"/>
                </a:solidFill>
                <a:ea typeface="+mj-ea"/>
                <a:cs typeface="Calibri" panose="020F0502020204030204" pitchFamily="34" charset="0"/>
              </a:rPr>
              <a:t>I </a:t>
            </a:r>
            <a:r>
              <a:rPr lang="it-IT" sz="2200" b="1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pellerossa 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adorano il Grande Spirito e venerano il totem.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/>
          </p:nvPr>
        </p:nvSpPr>
        <p:spPr>
          <a:xfrm>
            <a:off x="6291071" y="2729017"/>
            <a:ext cx="5329429" cy="371246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In</a:t>
            </a:r>
            <a:r>
              <a:rPr lang="it-IT" sz="2200" dirty="0">
                <a:cs typeface="Calibri" panose="020F0502020204030204" pitchFamily="34" charset="0"/>
              </a:rPr>
              <a:t> </a:t>
            </a:r>
            <a:r>
              <a:rPr lang="it-IT" sz="2200" b="1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Mesopotamia 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sorge lo 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ziggurat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, tempio del dio protettore, mentre in </a:t>
            </a:r>
            <a:r>
              <a:rPr lang="it-IT" sz="2200" spc="-60" dirty="0">
                <a:ea typeface="+mj-ea"/>
                <a:cs typeface="Calibri" panose="020F0502020204030204" pitchFamily="34" charset="0"/>
              </a:rPr>
              <a:t>Egitto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 le 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piramidi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 sono le tombe dei faraoni.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Per </a:t>
            </a:r>
            <a:r>
              <a:rPr lang="it-IT" sz="2200" b="1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Greci 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e</a:t>
            </a:r>
            <a:r>
              <a:rPr lang="it-IT" sz="2200" b="0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 </a:t>
            </a:r>
            <a:r>
              <a:rPr lang="it-IT" sz="2200" b="1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Romani</a:t>
            </a:r>
            <a:r>
              <a:rPr lang="it-IT" sz="2200" dirty="0">
                <a:cs typeface="Calibri" panose="020F0502020204030204" pitchFamily="34" charset="0"/>
              </a:rPr>
              <a:t> 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il tempio rappresenta la perfezione </a:t>
            </a:r>
            <a:b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del cosmo.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I </a:t>
            </a:r>
            <a:r>
              <a:rPr lang="it-IT" sz="2200" b="1" spc="-60" dirty="0">
                <a:solidFill>
                  <a:schemeClr val="accent2"/>
                </a:solidFill>
                <a:ea typeface="+mj-ea"/>
                <a:cs typeface="Calibri" panose="020F0502020204030204" pitchFamily="34" charset="0"/>
              </a:rPr>
              <a:t>celti </a:t>
            </a: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considerano la natura come </a:t>
            </a:r>
            <a:b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it-IT" sz="2200" b="0" dirty="0">
                <a:solidFill>
                  <a:schemeClr val="tx1"/>
                </a:solidFill>
                <a:cs typeface="Calibri" panose="020F0502020204030204" pitchFamily="34" charset="0"/>
              </a:rPr>
              <a:t>un grande tempio.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38ADD34-9F0C-9C4B-A0FF-F73C422B5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2"/>
          <a:stretch/>
        </p:blipFill>
        <p:spPr>
          <a:xfrm>
            <a:off x="6472047" y="0"/>
            <a:ext cx="4299477" cy="257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734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Alle fonti della religione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867898"/>
            <a:ext cx="5473700" cy="369330"/>
          </a:xfrm>
        </p:spPr>
        <p:txBody>
          <a:bodyPr/>
          <a:lstStyle/>
          <a:p>
            <a:r>
              <a:rPr lang="it-IT" sz="2000" dirty="0"/>
              <a:t>R. </a:t>
            </a:r>
            <a:r>
              <a:rPr lang="it-IT" sz="2000" dirty="0" err="1"/>
              <a:t>Manganotti</a:t>
            </a:r>
            <a:r>
              <a:rPr lang="it-IT" sz="2000" dirty="0"/>
              <a:t> 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it-IT" sz="4400" dirty="0">
                <a:solidFill>
                  <a:schemeClr val="tx1"/>
                </a:solidFill>
              </a:rPr>
              <a:t>SEMPRE IN VIAGGIO</a:t>
            </a:r>
          </a:p>
          <a:p>
            <a:r>
              <a:rPr lang="it-IT" sz="2000" b="0" dirty="0"/>
              <a:t>CORSO DI RELIGIONE CATTOLICA</a:t>
            </a:r>
          </a:p>
          <a:p>
            <a:endParaRPr lang="it-IT" sz="2000" b="0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5"/>
          </p:nvPr>
        </p:nvSpPr>
        <p:spPr>
          <a:xfrm>
            <a:off x="619242" y="4607257"/>
            <a:ext cx="10634736" cy="41114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Lezione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8DA6A63-1A83-624F-A744-B4092217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17918" y="479275"/>
            <a:ext cx="2919760" cy="361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06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testo 2"/>
          <p:cNvSpPr txBox="1">
            <a:spLocks/>
          </p:cNvSpPr>
          <p:nvPr/>
        </p:nvSpPr>
        <p:spPr>
          <a:xfrm>
            <a:off x="1812392" y="5393758"/>
            <a:ext cx="3840282" cy="52369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18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VIDEOCLIP - La Religione</a:t>
            </a:r>
            <a:endParaRPr lang="it-IT" sz="1800" u="sng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079529" y="5393758"/>
            <a:ext cx="732863" cy="374459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000" b="1" kern="1200" spc="-60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60" normalizeH="0" baseline="0" noProof="0" dirty="0">
                <a:ln>
                  <a:noFill/>
                </a:ln>
                <a:solidFill>
                  <a:srgbClr val="F96A1B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LINK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9" y="1558365"/>
            <a:ext cx="4600682" cy="313635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216" y="1558365"/>
            <a:ext cx="5946415" cy="3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4089" y="5822040"/>
            <a:ext cx="769213" cy="313930"/>
          </a:xfrm>
        </p:spPr>
        <p:txBody>
          <a:bodyPr/>
          <a:lstStyle/>
          <a:p>
            <a:r>
              <a:rPr lang="it-IT" sz="1600" dirty="0"/>
              <a:t>LINK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2040" y="1260182"/>
            <a:ext cx="6139282" cy="3780544"/>
          </a:xfrm>
        </p:spPr>
        <p:txBody>
          <a:bodyPr/>
          <a:lstStyle/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Di fronte alla bellezza della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natura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, l’uomo </a:t>
            </a:r>
            <a:b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si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meraviglia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, resta a bocca aperta e fa esperienza dello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stupore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L’uomo cerca il </a:t>
            </a:r>
            <a:r>
              <a:rPr lang="it-IT" sz="2200" b="1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senso della vita 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e scopre che, oltre alle </a:t>
            </a:r>
            <a:r>
              <a:rPr lang="it-IT" sz="2200" b="1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cose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 </a:t>
            </a:r>
            <a:r>
              <a:rPr lang="it-IT" sz="2200" b="1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materiali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 e visibili, c’è anche una </a:t>
            </a:r>
            <a:r>
              <a:rPr lang="it-IT" sz="2200" b="1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realtà spirituale 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e invisibile.</a:t>
            </a:r>
            <a:endParaRPr lang="it-IT" sz="2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Sant’Agostino dice: «Il mio cuore è inquieto finché non riposa in te». L’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uomo 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infatti è un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essere religioso 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con un forte desiderio di Dio.</a:t>
            </a:r>
            <a:endParaRPr lang="it-IT" sz="2200" dirty="0">
              <a:solidFill>
                <a:schemeClr val="tx1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1010292" y="5830197"/>
            <a:ext cx="5034865" cy="344194"/>
          </a:xfrm>
        </p:spPr>
        <p:txBody>
          <a:bodyPr/>
          <a:lstStyle/>
          <a:p>
            <a:r>
              <a:rPr lang="it-IT" sz="16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MAPPA CONCETTUALE - Stupore e senso religioso</a:t>
            </a:r>
            <a:endParaRPr lang="it-IT" sz="1600" u="sng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46317" y="493713"/>
            <a:ext cx="6346369" cy="44403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it-IT" dirty="0"/>
              <a:t>L’UOMO E IL SENSO RELIGIOSO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6B0ED7F-2290-2742-ABE6-7657E65075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66344" y="11908"/>
            <a:ext cx="4579339" cy="634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876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2039" y="5919781"/>
            <a:ext cx="769213" cy="313930"/>
          </a:xfrm>
        </p:spPr>
        <p:txBody>
          <a:bodyPr/>
          <a:lstStyle/>
          <a:p>
            <a:r>
              <a:rPr lang="it-IT" sz="1600" dirty="0"/>
              <a:t>LINK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2040" y="1309281"/>
            <a:ext cx="6374136" cy="4054173"/>
          </a:xfrm>
        </p:spPr>
        <p:txBody>
          <a:bodyPr/>
          <a:lstStyle/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La religione è il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rapporto 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esistente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 tra </a:t>
            </a:r>
            <a:b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l’uomo e Dio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. Le religioni sono politeiste </a:t>
            </a:r>
            <a:b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(più divinità) o monoteiste (un unico dio). </a:t>
            </a:r>
            <a:endParaRPr lang="it-IT" sz="2200" dirty="0">
              <a:solidFill>
                <a:schemeClr val="tx1"/>
              </a:solidFill>
              <a:ea typeface="DengXian"/>
              <a:cs typeface="Calibri" panose="020F0502020204030204" pitchFamily="34" charset="0"/>
            </a:endParaRPr>
          </a:p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La </a:t>
            </a:r>
            <a:r>
              <a:rPr lang="it-IT" sz="2200" b="1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religione naturale 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ha riguardato </a:t>
            </a:r>
            <a:b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gli uomini primitivi, che ai fenomeni naturali associavano una presenza divina. </a:t>
            </a:r>
          </a:p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La </a:t>
            </a:r>
            <a:r>
              <a:rPr lang="it-IT" sz="2200" b="1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religione rivelata </a:t>
            </a: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è una religione monoteista, l’esperienza in cui Dio, </a:t>
            </a:r>
            <a:b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DengXian"/>
                <a:cs typeface="Arial" panose="020B0604020202020204" pitchFamily="34" charset="0"/>
              </a:rPr>
              <a:t>per libera iniziativa, si rivela all’uomo.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endParaRPr lang="it-IT" sz="2200" dirty="0">
              <a:solidFill>
                <a:schemeClr val="tx1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1042256" y="5912570"/>
            <a:ext cx="3310279" cy="344194"/>
          </a:xfrm>
        </p:spPr>
        <p:txBody>
          <a:bodyPr/>
          <a:lstStyle/>
          <a:p>
            <a:r>
              <a:rPr lang="it-IT" sz="1600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- Visita virtuale a Lascaux</a:t>
            </a:r>
            <a:endParaRPr lang="it-IT" sz="1600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46317" y="493713"/>
            <a:ext cx="5562597" cy="44403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it-IT" dirty="0"/>
              <a:t>CHE COS’È LA RELIGIONE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D5ED4CE-5CC1-C842-8B48-38EA6CD64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4" r="4865"/>
          <a:stretch/>
        </p:blipFill>
        <p:spPr>
          <a:xfrm>
            <a:off x="6723528" y="849394"/>
            <a:ext cx="4976432" cy="497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10C407E-9906-9846-AB61-A3A3FE64C75B}"/>
              </a:ext>
            </a:extLst>
          </p:cNvPr>
          <p:cNvSpPr txBox="1"/>
          <p:nvPr/>
        </p:nvSpPr>
        <p:spPr>
          <a:xfrm>
            <a:off x="6391461" y="5838026"/>
            <a:ext cx="530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cs typeface="Calibri" panose="020F0502020204030204" pitchFamily="34" charset="0"/>
              </a:rPr>
              <a:t>I </a:t>
            </a:r>
            <a:r>
              <a:rPr lang="it-IT" sz="1200" dirty="0" err="1">
                <a:cs typeface="Calibri" panose="020F0502020204030204" pitchFamily="34" charset="0"/>
              </a:rPr>
              <a:t>moai</a:t>
            </a:r>
            <a:r>
              <a:rPr lang="it-IT" sz="1200" dirty="0">
                <a:cs typeface="Calibri" panose="020F0502020204030204" pitchFamily="34" charset="0"/>
              </a:rPr>
              <a:t>, statue monolitiche sull’Isola di Pasqua, nell’Oceano Pacifico. </a:t>
            </a:r>
          </a:p>
        </p:txBody>
      </p:sp>
    </p:spTree>
    <p:extLst>
      <p:ext uri="{BB962C8B-B14F-4D97-AF65-F5344CB8AC3E}">
        <p14:creationId xmlns:p14="http://schemas.microsoft.com/office/powerpoint/2010/main" val="2297695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0" y="5640835"/>
            <a:ext cx="769213" cy="313930"/>
          </a:xfrm>
        </p:spPr>
        <p:txBody>
          <a:bodyPr/>
          <a:lstStyle/>
          <a:p>
            <a:r>
              <a:rPr lang="it-IT" sz="1600" dirty="0"/>
              <a:t>LINK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7AEF3A9A-91A7-4E6A-8D85-7869415C98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8155" y="5640835"/>
            <a:ext cx="5443576" cy="613968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it-IT" sz="16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VIDEOGALLERY – Tracce di religione nella preistoria</a:t>
            </a:r>
            <a:endParaRPr lang="it-IT" sz="1600" u="sng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r>
              <a:rPr lang="it-IT" sz="16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IMMAGINE – Il tempio di Stonehenge</a:t>
            </a:r>
            <a:endParaRPr lang="it-IT" sz="1600" u="sng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400"/>
              </a:spcBef>
            </a:pPr>
            <a:endParaRPr lang="it-IT" sz="1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46317" y="493713"/>
            <a:ext cx="6509653" cy="5381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dirty="0"/>
              <a:t>LA RELIGIOSITÀ DEI PRIMITIVI</a:t>
            </a:r>
          </a:p>
        </p:txBody>
      </p:sp>
      <p:sp>
        <p:nvSpPr>
          <p:cNvPr id="12" name="Segnaposto contenuto 12">
            <a:extLst>
              <a:ext uri="{FF2B5EF4-FFF2-40B4-BE49-F238E27FC236}">
                <a16:creationId xmlns:a16="http://schemas.microsoft.com/office/drawing/2014/main" id="{7565AD7E-4D2F-4378-B010-1552230AFF56}"/>
              </a:ext>
            </a:extLst>
          </p:cNvPr>
          <p:cNvSpPr txBox="1">
            <a:spLocks/>
          </p:cNvSpPr>
          <p:nvPr/>
        </p:nvSpPr>
        <p:spPr>
          <a:xfrm>
            <a:off x="493201" y="1275550"/>
            <a:ext cx="6553486" cy="4073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4300" indent="-342900" defTabSz="914377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 un mondo minaccioso, l’uomo primitivo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tenta di farsi amiche 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forze della natura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che considera vere e proprie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divinità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94300" indent="-342900" defTabSz="914377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Le tracce della religiosità primitiva sono: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pitture rupestri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 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incisioni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sulla roccia, piccole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statue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tombe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 i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templi megalitici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94300" indent="-342900" defTabSz="914377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 particolare, le statue delle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veneri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sono simbolo di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fecondità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collegate al culto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della dea-madre.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C0B981-B754-BC4A-9059-3499B9993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86" y="1272964"/>
            <a:ext cx="4652114" cy="438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3B2607A-B08A-E846-803C-D45FA1F07C64}"/>
              </a:ext>
            </a:extLst>
          </p:cNvPr>
          <p:cNvSpPr txBox="1"/>
          <p:nvPr/>
        </p:nvSpPr>
        <p:spPr>
          <a:xfrm>
            <a:off x="7540172" y="5731736"/>
            <a:ext cx="4136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cs typeface="Calibri" panose="020F0502020204030204" pitchFamily="34" charset="0"/>
              </a:rPr>
              <a:t>Il complesso megalitico di Stonehenge, in Inghilterra.</a:t>
            </a:r>
            <a:endParaRPr lang="it-IT" sz="12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63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3200" y="1272944"/>
            <a:ext cx="4916360" cy="4359453"/>
          </a:xfrm>
        </p:spPr>
        <p:txBody>
          <a:bodyPr/>
          <a:lstStyle/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La grotta si trova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in Francia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; scoperta nel 1994, è la più antica grotta dipinta al mondo.</a:t>
            </a:r>
          </a:p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Era una grotta sacra dedicata al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culto degli animali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, che vi sono dipinti (cavalli, rinoceronti ecc.). </a:t>
            </a:r>
          </a:p>
          <a:p>
            <a:pPr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L’uomo primitivo non solo cacciava gli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animali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 per procurarsi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cibo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, ma li venerava perché ritenuti dotati di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poteri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0"/>
          </p:nvPr>
        </p:nvSpPr>
        <p:spPr>
          <a:xfrm>
            <a:off x="446318" y="493713"/>
            <a:ext cx="7930240" cy="5381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800" dirty="0">
                <a:solidFill>
                  <a:schemeClr val="accent2"/>
                </a:solidFill>
              </a:rPr>
              <a:t>LE PITTURE RUPESTRI DI CHAUVET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1E8A6BB-6E2B-414D-A731-FC809483A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61" y="1452533"/>
            <a:ext cx="6308577" cy="3544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FA0B2BE2-D7F4-4E17-8FB6-0D920000601C}"/>
              </a:ext>
            </a:extLst>
          </p:cNvPr>
          <p:cNvSpPr txBox="1">
            <a:spLocks/>
          </p:cNvSpPr>
          <p:nvPr/>
        </p:nvSpPr>
        <p:spPr>
          <a:xfrm>
            <a:off x="446318" y="5913242"/>
            <a:ext cx="769213" cy="313930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000" b="1" kern="1200" spc="-60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60" normalizeH="0" baseline="0" noProof="0" dirty="0">
                <a:ln>
                  <a:noFill/>
                </a:ln>
                <a:solidFill>
                  <a:srgbClr val="F96A1B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LINK</a:t>
            </a:r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EF9DBBBA-7224-475C-AAB5-96D4B7B2F583}"/>
              </a:ext>
            </a:extLst>
          </p:cNvPr>
          <p:cNvSpPr txBox="1">
            <a:spLocks/>
          </p:cNvSpPr>
          <p:nvPr/>
        </p:nvSpPr>
        <p:spPr>
          <a:xfrm>
            <a:off x="1026659" y="5885370"/>
            <a:ext cx="4523302" cy="35952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1ABE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IMMAGINE - Le pitture rupestri di Chauvet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1ABEEB"/>
              </a:solidFill>
              <a:effectLst/>
              <a:uLnTx/>
              <a:uFillTx/>
              <a:latin typeface="Century Gothic"/>
              <a:ea typeface="+mn-ea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D3ED9F1-52D9-4DF7-9AC9-0C4977CB15AD}"/>
              </a:ext>
            </a:extLst>
          </p:cNvPr>
          <p:cNvSpPr txBox="1"/>
          <p:nvPr/>
        </p:nvSpPr>
        <p:spPr>
          <a:xfrm>
            <a:off x="7203852" y="5210316"/>
            <a:ext cx="473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it-IT" sz="1200" dirty="0">
                <a:solidFill>
                  <a:srgbClr val="000000"/>
                </a:solidFill>
                <a:cs typeface="Calibri" panose="020F0502020204030204" pitchFamily="34" charset="0"/>
              </a:rPr>
              <a:t>Pitture rupestri di </a:t>
            </a:r>
            <a:r>
              <a:rPr lang="it-IT" sz="1200" dirty="0" err="1">
                <a:solidFill>
                  <a:srgbClr val="000000"/>
                </a:solidFill>
                <a:cs typeface="Calibri" panose="020F0502020204030204" pitchFamily="34" charset="0"/>
              </a:rPr>
              <a:t>Chauvet</a:t>
            </a:r>
            <a:r>
              <a:rPr lang="it-IT" sz="1200" dirty="0">
                <a:solidFill>
                  <a:srgbClr val="000000"/>
                </a:solidFill>
                <a:cs typeface="Calibri" panose="020F0502020204030204" pitchFamily="34" charset="0"/>
              </a:rPr>
              <a:t>, 30.000 anni fa (Paleolitico). </a:t>
            </a:r>
            <a:r>
              <a:rPr lang="it-IT" sz="1200" dirty="0" err="1">
                <a:solidFill>
                  <a:srgbClr val="000000"/>
                </a:solidFill>
                <a:cs typeface="Calibri" panose="020F0502020204030204" pitchFamily="34" charset="0"/>
              </a:rPr>
              <a:t>Chauvet</a:t>
            </a:r>
            <a:r>
              <a:rPr lang="it-IT" sz="1200" dirty="0">
                <a:solidFill>
                  <a:srgbClr val="000000"/>
                </a:solidFill>
                <a:cs typeface="Calibri" panose="020F0502020204030204" pitchFamily="34" charset="0"/>
              </a:rPr>
              <a:t>, Francia del Sud-Est. </a:t>
            </a:r>
          </a:p>
        </p:txBody>
      </p:sp>
    </p:spTree>
    <p:extLst>
      <p:ext uri="{BB962C8B-B14F-4D97-AF65-F5344CB8AC3E}">
        <p14:creationId xmlns:p14="http://schemas.microsoft.com/office/powerpoint/2010/main" val="282504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525" y="5918457"/>
            <a:ext cx="769213" cy="313930"/>
          </a:xfrm>
        </p:spPr>
        <p:txBody>
          <a:bodyPr/>
          <a:lstStyle/>
          <a:p>
            <a:r>
              <a:rPr lang="it-IT" sz="1600" dirty="0"/>
              <a:t>LINK</a:t>
            </a: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D95277B2-7665-470A-9D0C-53C9E487DA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585" y="5896251"/>
            <a:ext cx="3798514" cy="344194"/>
          </a:xfrm>
        </p:spPr>
        <p:txBody>
          <a:bodyPr/>
          <a:lstStyle/>
          <a:p>
            <a:r>
              <a:rPr lang="it-IT" sz="16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GALLERY - I pellerossa</a:t>
            </a:r>
            <a:endParaRPr lang="it-IT" sz="1600" u="sng" dirty="0">
              <a:solidFill>
                <a:srgbClr val="1ABEEB"/>
              </a:solidFill>
            </a:endParaRPr>
          </a:p>
          <a:p>
            <a:endParaRPr lang="it-IT" sz="1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46317" y="493713"/>
            <a:ext cx="5905497" cy="5381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dirty="0"/>
              <a:t>LA RELIGIONE DEI PELLEROSSA</a:t>
            </a:r>
          </a:p>
        </p:txBody>
      </p:sp>
      <p:sp>
        <p:nvSpPr>
          <p:cNvPr id="9" name="Segnaposto contenuto 12">
            <a:extLst>
              <a:ext uri="{FF2B5EF4-FFF2-40B4-BE49-F238E27FC236}">
                <a16:creationId xmlns:a16="http://schemas.microsoft.com/office/drawing/2014/main" id="{B7DB7149-8E34-4F6B-AD60-3A8918D671AB}"/>
              </a:ext>
            </a:extLst>
          </p:cNvPr>
          <p:cNvSpPr txBox="1">
            <a:spLocks/>
          </p:cNvSpPr>
          <p:nvPr/>
        </p:nvSpPr>
        <p:spPr>
          <a:xfrm>
            <a:off x="446317" y="1239454"/>
            <a:ext cx="6045923" cy="362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Gli Indiani d’America avevano una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religione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 di tipo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animista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 e tutte le tribù, pur con usi diversi, adoravano il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Grande Spirito 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detto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Manitù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I Pellerossa veneravano il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totem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: il palo sacro, posto al centro del villaggio, ritenuto ricco di poteri soprannaturali.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Le tribù indiane facevano </a:t>
            </a:r>
            <a:r>
              <a:rPr lang="it-IT" sz="2200" b="1" dirty="0">
                <a:solidFill>
                  <a:schemeClr val="tx1"/>
                </a:solidFill>
                <a:cs typeface="Calibri" panose="020F0502020204030204" pitchFamily="34" charset="0"/>
              </a:rPr>
              <a:t>danze rituali </a:t>
            </a:r>
            <a:r>
              <a:rPr lang="it-IT" sz="2200" dirty="0">
                <a:solidFill>
                  <a:schemeClr val="tx1"/>
                </a:solidFill>
                <a:cs typeface="Calibri" panose="020F0502020204030204" pitchFamily="34" charset="0"/>
              </a:rPr>
              <a:t>attorno al totem.</a:t>
            </a:r>
            <a:endParaRPr kumimoji="0" lang="it-IT" sz="2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57821A8-63E3-428D-A2C8-E2946FB65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41" y="1352016"/>
            <a:ext cx="4898430" cy="415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037ADA-B2AA-4E46-8708-4613E401BADF}"/>
              </a:ext>
            </a:extLst>
          </p:cNvPr>
          <p:cNvSpPr txBox="1"/>
          <p:nvPr/>
        </p:nvSpPr>
        <p:spPr>
          <a:xfrm>
            <a:off x="6746741" y="5618545"/>
            <a:ext cx="3661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x-none"/>
            </a:defPPr>
            <a:lvl1pPr lvl="0" algn="r">
              <a:defRPr sz="1200">
                <a:solidFill>
                  <a:srgbClr val="00000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it-IT" dirty="0"/>
              <a:t>Totem dei nativi americani.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640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6317" y="5907027"/>
            <a:ext cx="769213" cy="313930"/>
          </a:xfrm>
        </p:spPr>
        <p:txBody>
          <a:bodyPr/>
          <a:lstStyle/>
          <a:p>
            <a:r>
              <a:rPr lang="it-IT" sz="1600" dirty="0"/>
              <a:t>LINK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446317" y="493713"/>
            <a:ext cx="6670763" cy="55303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dirty="0"/>
              <a:t>LA RELIGIONE IN MESOPOTAMIA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sp>
        <p:nvSpPr>
          <p:cNvPr id="12" name="Segnaposto contenuto 12">
            <a:extLst>
              <a:ext uri="{FF2B5EF4-FFF2-40B4-BE49-F238E27FC236}">
                <a16:creationId xmlns:a16="http://schemas.microsoft.com/office/drawing/2014/main" id="{26EFEDA7-3B85-422E-88B6-0A2731C7989A}"/>
              </a:ext>
            </a:extLst>
          </p:cNvPr>
          <p:cNvSpPr txBox="1">
            <a:spLocks/>
          </p:cNvSpPr>
          <p:nvPr/>
        </p:nvSpPr>
        <p:spPr>
          <a:xfrm>
            <a:off x="493200" y="1076400"/>
            <a:ext cx="7278047" cy="405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120"/>
              </a:lnSpc>
              <a:spcBef>
                <a:spcPts val="0"/>
              </a:spcBef>
              <a:spcAft>
                <a:spcPts val="0"/>
              </a:spcAft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165209-6498-4939-9714-319BE9434110}"/>
              </a:ext>
            </a:extLst>
          </p:cNvPr>
          <p:cNvSpPr txBox="1"/>
          <p:nvPr/>
        </p:nvSpPr>
        <p:spPr>
          <a:xfrm>
            <a:off x="7998074" y="5384421"/>
            <a:ext cx="3809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x-none"/>
            </a:defPPr>
            <a:lvl1pPr lvl="0" algn="r">
              <a:defRPr sz="1200">
                <a:solidFill>
                  <a:srgbClr val="000000"/>
                </a:solidFill>
                <a:cs typeface="Calibri" panose="020F0502020204030204" pitchFamily="34" charset="0"/>
              </a:defRPr>
            </a:lvl1pPr>
          </a:lstStyle>
          <a:p>
            <a:r>
              <a:rPr lang="it-IT" dirty="0"/>
              <a:t>La parte superiore del Codice di Hammurabi, </a:t>
            </a:r>
            <a:br>
              <a:rPr lang="it-IT" dirty="0"/>
            </a:br>
            <a:r>
              <a:rPr lang="it-IT" dirty="0"/>
              <a:t>dove sono raffigurati il re Hammurabi che, in piedi a sinistra, riceve le leggi dal dio </a:t>
            </a:r>
            <a:r>
              <a:rPr lang="it-IT" dirty="0" err="1"/>
              <a:t>Samas</a:t>
            </a:r>
            <a:r>
              <a:rPr lang="it-IT" dirty="0"/>
              <a:t>.</a:t>
            </a:r>
          </a:p>
        </p:txBody>
      </p:sp>
      <p:sp>
        <p:nvSpPr>
          <p:cNvPr id="11" name="Segnaposto contenuto 12">
            <a:extLst>
              <a:ext uri="{FF2B5EF4-FFF2-40B4-BE49-F238E27FC236}">
                <a16:creationId xmlns:a16="http://schemas.microsoft.com/office/drawing/2014/main" id="{9312ABF2-5DF1-4172-AA72-5C331F2B8B08}"/>
              </a:ext>
            </a:extLst>
          </p:cNvPr>
          <p:cNvSpPr txBox="1">
            <a:spLocks/>
          </p:cNvSpPr>
          <p:nvPr/>
        </p:nvSpPr>
        <p:spPr>
          <a:xfrm>
            <a:off x="484998" y="1367758"/>
            <a:ext cx="6593400" cy="3480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Mesopotamia significa “terra tra due fiumi”,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il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Tigri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 l’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Eufrate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nell’attuale Iraq.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La città più importante era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Babilonia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22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Le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principali divinità 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mesopotamiche erano: </a:t>
            </a: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Anu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dio del cielo e padre degli </a:t>
            </a: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dèi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Enlil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dio dell’aria;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 err="1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Samas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, dio del sole e della giustizia.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it-IT" sz="2200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ziggurat</a:t>
            </a: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era il tempio del dio protettore, </a:t>
            </a:r>
            <a:b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200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il centro del potere politico e religioso. Era un grande e alto edificio a terrazze decrescenti.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1031114" y="5896544"/>
            <a:ext cx="4762500" cy="381000"/>
          </a:xfrm>
        </p:spPr>
        <p:txBody>
          <a:bodyPr/>
          <a:lstStyle/>
          <a:p>
            <a:r>
              <a:rPr lang="it-IT" sz="1600" u="sng" dirty="0">
                <a:solidFill>
                  <a:srgbClr val="1ABEE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GALLERY - I babilonesi</a:t>
            </a:r>
            <a:endParaRPr lang="it-IT" sz="1600" u="sng" dirty="0">
              <a:solidFill>
                <a:srgbClr val="1ABE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1E576B5-2CAE-EC4D-9257-9A4BEA2ECC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78398" y="374199"/>
            <a:ext cx="4745107" cy="499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573156"/>
      </p:ext>
    </p:extLst>
  </p:cSld>
  <p:clrMapOvr>
    <a:masterClrMapping/>
  </p:clrMapOvr>
</p:sld>
</file>

<file path=ppt/theme/theme1.xml><?xml version="1.0" encoding="utf-8"?>
<a:theme xmlns:a="http://schemas.openxmlformats.org/drawingml/2006/main" name="DAD modello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91_TF89715846" id="{0A9DA3FE-EFA6-43CE-BDEB-B00CBAE3F41D}" vid="{9D454B9C-0501-48D3-9BF4-19B502D2D64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Microsoft Office PowerPoint</Application>
  <PresentationFormat>Widescreen</PresentationFormat>
  <Paragraphs>82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</vt:lpstr>
      <vt:lpstr>DAD modello</vt:lpstr>
      <vt:lpstr>Presentazione standard di PowerPoint</vt:lpstr>
      <vt:lpstr>Alle fonti della religione</vt:lpstr>
      <vt:lpstr>Presentazione standard di PowerPoint</vt:lpstr>
      <vt:lpstr>LINK</vt:lpstr>
      <vt:lpstr>LINK</vt:lpstr>
      <vt:lpstr>LINK</vt:lpstr>
      <vt:lpstr>Presentazione standard di PowerPoint</vt:lpstr>
      <vt:lpstr>LINK</vt:lpstr>
      <vt:lpstr>LINK</vt:lpstr>
      <vt:lpstr>LINK</vt:lpstr>
      <vt:lpstr>LINK</vt:lpstr>
      <vt:lpstr>LINK</vt:lpstr>
      <vt:lpstr>PER CONCLUDERE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2020-07-17T10:47:32Z</dcterms:created>
  <dcterms:modified xsi:type="dcterms:W3CDTF">2020-07-17T10:48:30Z</dcterms:modified>
</cp:coreProperties>
</file>