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0" r:id="rId56"/>
    <p:sldId id="311" r:id="rId57"/>
    <p:sldId id="312" r:id="rId58"/>
    <p:sldId id="313" r:id="rId59"/>
    <p:sldId id="314" r:id="rId60"/>
    <p:sldId id="315" r:id="rId61"/>
  </p:sldIdLst>
  <p:sldSz cx="9144000" cy="6858000" type="screen4x3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zione predefinita" id="{13A70829-118B-9643-BCFD-1499F43F893F}">
          <p14:sldIdLst>
            <p14:sldId id="256"/>
            <p14:sldId id="257"/>
            <p14:sldId id="258"/>
            <p14:sldId id="259"/>
            <p14:sldId id="260"/>
            <p14:sldId id="261"/>
            <p14:sldId id="262"/>
            <p14:sldId id="263"/>
            <p14:sldId id="264"/>
            <p14:sldId id="265"/>
            <p14:sldId id="266"/>
            <p14:sldId id="267"/>
            <p14:sldId id="268"/>
            <p14:sldId id="269"/>
            <p14:sldId id="270"/>
            <p14:sldId id="271"/>
            <p14:sldId id="272"/>
            <p14:sldId id="273"/>
            <p14:sldId id="274"/>
            <p14:sldId id="275"/>
            <p14:sldId id="276"/>
            <p14:sldId id="277"/>
            <p14:sldId id="278"/>
            <p14:sldId id="279"/>
            <p14:sldId id="280"/>
            <p14:sldId id="281"/>
            <p14:sldId id="282"/>
            <p14:sldId id="283"/>
            <p14:sldId id="284"/>
            <p14:sldId id="285"/>
            <p14:sldId id="286"/>
            <p14:sldId id="287"/>
            <p14:sldId id="288"/>
            <p14:sldId id="289"/>
            <p14:sldId id="290"/>
            <p14:sldId id="291"/>
            <p14:sldId id="292"/>
            <p14:sldId id="293"/>
            <p14:sldId id="294"/>
            <p14:sldId id="295"/>
            <p14:sldId id="296"/>
            <p14:sldId id="297"/>
            <p14:sldId id="298"/>
            <p14:sldId id="299"/>
            <p14:sldId id="300"/>
            <p14:sldId id="301"/>
            <p14:sldId id="302"/>
            <p14:sldId id="303"/>
            <p14:sldId id="304"/>
            <p14:sldId id="305"/>
            <p14:sldId id="306"/>
            <p14:sldId id="307"/>
            <p14:sldId id="308"/>
            <p14:sldId id="309"/>
            <p14:sldId id="310"/>
            <p14:sldId id="311"/>
            <p14:sldId id="312"/>
            <p14:sldId id="313"/>
            <p14:sldId id="314"/>
            <p14:sldId id="315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9DC0B2"/>
    <a:srgbClr val="4F6560"/>
    <a:srgbClr val="4F6561"/>
    <a:srgbClr val="94BEB4"/>
    <a:srgbClr val="94BEB5"/>
    <a:srgbClr val="A23B6A"/>
    <a:srgbClr val="80A39C"/>
    <a:srgbClr val="BEBAAC"/>
    <a:srgbClr val="C5C0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ile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1969" autoAdjust="0"/>
    <p:restoredTop sz="99486" autoAdjust="0"/>
  </p:normalViewPr>
  <p:slideViewPr>
    <p:cSldViewPr snapToGrid="0" snapToObjects="1">
      <p:cViewPr varScale="1">
        <p:scale>
          <a:sx n="110" d="100"/>
          <a:sy n="110" d="100"/>
        </p:scale>
        <p:origin x="-120" y="-328"/>
      </p:cViewPr>
      <p:guideLst>
        <p:guide orient="horz" pos="313"/>
        <p:guide pos="575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63" Type="http://schemas.openxmlformats.org/officeDocument/2006/relationships/printerSettings" Target="printerSettings/printerSettings1.bin"/><Relationship Id="rId64" Type="http://schemas.openxmlformats.org/officeDocument/2006/relationships/presProps" Target="presProps.xml"/><Relationship Id="rId65" Type="http://schemas.openxmlformats.org/officeDocument/2006/relationships/viewProps" Target="viewProps.xml"/><Relationship Id="rId66" Type="http://schemas.openxmlformats.org/officeDocument/2006/relationships/theme" Target="theme/theme1.xml"/><Relationship Id="rId67" Type="http://schemas.openxmlformats.org/officeDocument/2006/relationships/tableStyles" Target="tableStyles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slide" Target="slides/slide5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60" Type="http://schemas.openxmlformats.org/officeDocument/2006/relationships/slide" Target="slides/slide59.xml"/><Relationship Id="rId61" Type="http://schemas.openxmlformats.org/officeDocument/2006/relationships/slide" Target="slides/slide60.xml"/><Relationship Id="rId62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9D61ED-69E9-FE4C-B5D8-A36BBB45386B}" type="datetimeFigureOut">
              <a:rPr lang="it-IT" smtClean="0"/>
              <a:t>12/02/12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EF9FC2-D708-9142-8C20-5971C667146A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233940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56EEF-E72D-8445-804D-4EA93E89B1AC}" type="datetimeFigureOut">
              <a:rPr lang="it-IT" smtClean="0"/>
              <a:t>12/02/12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67974-FC4E-1345-9312-A40C60C9039E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41099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56EEF-E72D-8445-804D-4EA93E89B1AC}" type="datetimeFigureOut">
              <a:rPr lang="it-IT" smtClean="0"/>
              <a:t>12/02/12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67974-FC4E-1345-9312-A40C60C9039E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175749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56EEF-E72D-8445-804D-4EA93E89B1AC}" type="datetimeFigureOut">
              <a:rPr lang="it-IT" smtClean="0"/>
              <a:t>12/02/12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67974-FC4E-1345-9312-A40C60C9039E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332795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56EEF-E72D-8445-804D-4EA93E89B1AC}" type="datetimeFigureOut">
              <a:rPr lang="it-IT" smtClean="0"/>
              <a:t>12/02/12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67974-FC4E-1345-9312-A40C60C9039E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341378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56EEF-E72D-8445-804D-4EA93E89B1AC}" type="datetimeFigureOut">
              <a:rPr lang="it-IT" smtClean="0"/>
              <a:t>12/02/12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0" y="6492875"/>
            <a:ext cx="2133600" cy="365125"/>
          </a:xfrm>
        </p:spPr>
        <p:txBody>
          <a:bodyPr/>
          <a:lstStyle/>
          <a:p>
            <a:fld id="{B4567974-FC4E-1345-9312-A40C60C9039E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952721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56EEF-E72D-8445-804D-4EA93E89B1AC}" type="datetimeFigureOut">
              <a:rPr lang="it-IT" smtClean="0"/>
              <a:t>12/02/12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67974-FC4E-1345-9312-A40C60C9039E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744743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56EEF-E72D-8445-804D-4EA93E89B1AC}" type="datetimeFigureOut">
              <a:rPr lang="it-IT" smtClean="0"/>
              <a:t>12/02/12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67974-FC4E-1345-9312-A40C60C9039E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62441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56EEF-E72D-8445-804D-4EA93E89B1AC}" type="datetimeFigureOut">
              <a:rPr lang="it-IT" smtClean="0"/>
              <a:t>12/02/12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67974-FC4E-1345-9312-A40C60C9039E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100960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56EEF-E72D-8445-804D-4EA93E89B1AC}" type="datetimeFigureOut">
              <a:rPr lang="it-IT" smtClean="0"/>
              <a:t>12/02/12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67974-FC4E-1345-9312-A40C60C9039E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491819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56EEF-E72D-8445-804D-4EA93E89B1AC}" type="datetimeFigureOut">
              <a:rPr lang="it-IT" smtClean="0"/>
              <a:t>12/02/12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67974-FC4E-1345-9312-A40C60C9039E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279776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56EEF-E72D-8445-804D-4EA93E89B1AC}" type="datetimeFigureOut">
              <a:rPr lang="it-IT" smtClean="0"/>
              <a:t>12/02/12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67974-FC4E-1345-9312-A40C60C9039E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215100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0">
              <a:schemeClr val="bg1"/>
            </a:gs>
            <a:gs pos="100000">
              <a:schemeClr val="bg1">
                <a:lumMod val="7500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056EEF-E72D-8445-804D-4EA93E89B1AC}" type="datetimeFigureOut">
              <a:rPr lang="it-IT" smtClean="0"/>
              <a:t>12/02/12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567974-FC4E-1345-9312-A40C60C9039E}" type="slidenum">
              <a:rPr lang="it-IT" smtClean="0"/>
              <a:t>‹n.›</a:t>
            </a:fld>
            <a:endParaRPr lang="it-IT"/>
          </a:p>
        </p:txBody>
      </p:sp>
      <p:sp>
        <p:nvSpPr>
          <p:cNvPr id="7" name="Rettangolo 6"/>
          <p:cNvSpPr/>
          <p:nvPr userDrawn="1"/>
        </p:nvSpPr>
        <p:spPr>
          <a:xfrm>
            <a:off x="269400" y="59994"/>
            <a:ext cx="8745909" cy="390800"/>
          </a:xfrm>
          <a:prstGeom prst="rect">
            <a:avLst/>
          </a:prstGeom>
          <a:solidFill>
            <a:srgbClr val="4F656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l">
              <a:buAutoNum type="arabicParenR"/>
            </a:pPr>
            <a:endParaRPr lang="it-IT" sz="1600" dirty="0">
              <a:solidFill>
                <a:srgbClr val="000000"/>
              </a:solidFill>
            </a:endParaRPr>
          </a:p>
        </p:txBody>
      </p:sp>
      <p:sp>
        <p:nvSpPr>
          <p:cNvPr id="8" name="Ritaglia e arrotonda singolo angolo rettangolo 7"/>
          <p:cNvSpPr/>
          <p:nvPr userDrawn="1"/>
        </p:nvSpPr>
        <p:spPr>
          <a:xfrm>
            <a:off x="0" y="6592782"/>
            <a:ext cx="4025381" cy="257385"/>
          </a:xfrm>
          <a:prstGeom prst="snipRoundRect">
            <a:avLst/>
          </a:prstGeom>
          <a:solidFill>
            <a:srgbClr val="A23B6A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it-IT" sz="1100" b="1" dirty="0" smtClean="0">
                <a:solidFill>
                  <a:srgbClr val="000000"/>
                </a:solidFill>
              </a:rPr>
              <a:t>REALE-ANTISERI</a:t>
            </a:r>
            <a:r>
              <a:rPr lang="it-IT" sz="1100" b="1" baseline="0" dirty="0" smtClean="0">
                <a:solidFill>
                  <a:srgbClr val="000000"/>
                </a:solidFill>
              </a:rPr>
              <a:t> – Storia del pensiero filosofico e scientifico</a:t>
            </a:r>
            <a:endParaRPr lang="it-IT" sz="1100" b="1" dirty="0">
              <a:solidFill>
                <a:srgbClr val="000000"/>
              </a:solidFill>
            </a:endParaRPr>
          </a:p>
        </p:txBody>
      </p:sp>
      <p:cxnSp>
        <p:nvCxnSpPr>
          <p:cNvPr id="11" name="Connettore 1 10"/>
          <p:cNvCxnSpPr/>
          <p:nvPr userDrawn="1"/>
        </p:nvCxnSpPr>
        <p:spPr>
          <a:xfrm>
            <a:off x="2280287" y="519581"/>
            <a:ext cx="6735023" cy="0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1 11"/>
          <p:cNvCxnSpPr/>
          <p:nvPr userDrawn="1"/>
        </p:nvCxnSpPr>
        <p:spPr>
          <a:xfrm>
            <a:off x="2663591" y="604627"/>
            <a:ext cx="6332468" cy="0"/>
          </a:xfrm>
          <a:prstGeom prst="line">
            <a:avLst/>
          </a:prstGeom>
          <a:ln>
            <a:solidFill>
              <a:srgbClr val="4F656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115422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" name="Connettore 4 25"/>
          <p:cNvCxnSpPr>
            <a:stCxn id="20" idx="1"/>
            <a:endCxn id="24" idx="1"/>
          </p:cNvCxnSpPr>
          <p:nvPr/>
        </p:nvCxnSpPr>
        <p:spPr>
          <a:xfrm rot="16200000" flipH="1">
            <a:off x="619852" y="2286885"/>
            <a:ext cx="3915161" cy="2108424"/>
          </a:xfrm>
          <a:prstGeom prst="bentConnector2">
            <a:avLst/>
          </a:prstGeom>
          <a:ln w="38100" cmpd="sng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Connettore 4 27"/>
          <p:cNvCxnSpPr>
            <a:stCxn id="18" idx="1"/>
            <a:endCxn id="24" idx="3"/>
          </p:cNvCxnSpPr>
          <p:nvPr/>
        </p:nvCxnSpPr>
        <p:spPr>
          <a:xfrm rot="5400000">
            <a:off x="4505203" y="2415515"/>
            <a:ext cx="3889761" cy="1876565"/>
          </a:xfrm>
          <a:prstGeom prst="bentConnector2">
            <a:avLst/>
          </a:prstGeom>
          <a:ln w="38100" cmpd="sng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Connettore 2 29"/>
          <p:cNvCxnSpPr>
            <a:stCxn id="17" idx="1"/>
            <a:endCxn id="24" idx="0"/>
          </p:cNvCxnSpPr>
          <p:nvPr/>
        </p:nvCxnSpPr>
        <p:spPr>
          <a:xfrm>
            <a:off x="4545247" y="1396217"/>
            <a:ext cx="26475" cy="3647072"/>
          </a:xfrm>
          <a:prstGeom prst="straightConnector1">
            <a:avLst/>
          </a:prstGeom>
          <a:ln w="38100" cmpd="sng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Rettangolo arrotondato 14"/>
          <p:cNvSpPr>
            <a:spLocks/>
          </p:cNvSpPr>
          <p:nvPr/>
        </p:nvSpPr>
        <p:spPr>
          <a:xfrm>
            <a:off x="6223154" y="1482215"/>
            <a:ext cx="2330423" cy="1593771"/>
          </a:xfrm>
          <a:prstGeom prst="roundRect">
            <a:avLst>
              <a:gd name="adj" fmla="val 11076"/>
            </a:avLst>
          </a:prstGeom>
          <a:solidFill>
            <a:schemeClr val="bg1"/>
          </a:solidFill>
          <a:ln w="38100" cmpd="sng">
            <a:solidFill>
              <a:srgbClr val="94BEB5"/>
            </a:solidFill>
          </a:ln>
          <a:effectLst>
            <a:outerShdw blurRad="50800" dist="889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marL="171450" indent="-171450">
              <a:buFont typeface="Arial"/>
              <a:buChar char="•"/>
            </a:pPr>
            <a:r>
              <a:rPr lang="it-IT" sz="1300" dirty="0" smtClean="0">
                <a:solidFill>
                  <a:schemeClr val="tx1"/>
                </a:solidFill>
                <a:latin typeface="Times New Roman"/>
                <a:cs typeface="Times New Roman"/>
              </a:rPr>
              <a:t>Libertà di speculare sulla religione</a:t>
            </a:r>
          </a:p>
          <a:p>
            <a:pPr marL="171450" indent="-171450">
              <a:buFont typeface="Arial"/>
              <a:buChar char="•"/>
            </a:pPr>
            <a:r>
              <a:rPr lang="it-IT" sz="1300" dirty="0" smtClean="0">
                <a:solidFill>
                  <a:schemeClr val="tx1"/>
                </a:solidFill>
                <a:latin typeface="Times New Roman"/>
                <a:cs typeface="Times New Roman"/>
              </a:rPr>
              <a:t>Libertà politica</a:t>
            </a:r>
          </a:p>
          <a:p>
            <a:pPr marL="171450" indent="-171450">
              <a:buFont typeface="Arial"/>
              <a:buChar char="•"/>
            </a:pPr>
            <a:r>
              <a:rPr lang="it-IT" sz="1300" dirty="0" smtClean="0">
                <a:solidFill>
                  <a:schemeClr val="tx1"/>
                </a:solidFill>
                <a:latin typeface="Times New Roman"/>
                <a:cs typeface="Times New Roman"/>
              </a:rPr>
              <a:t>Fioritura di artigianato e commercio nelle colonie</a:t>
            </a:r>
          </a:p>
          <a:p>
            <a:pPr marL="171450" indent="-171450">
              <a:buFont typeface="Arial"/>
              <a:buChar char="•"/>
            </a:pPr>
            <a:r>
              <a:rPr lang="it-IT" sz="1300" dirty="0" smtClean="0">
                <a:solidFill>
                  <a:schemeClr val="tx1"/>
                </a:solidFill>
                <a:latin typeface="Times New Roman"/>
                <a:cs typeface="Times New Roman"/>
              </a:rPr>
              <a:t>Uomo concepito come cittadino</a:t>
            </a:r>
            <a:endParaRPr lang="it-IT" sz="1300" dirty="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sp>
        <p:nvSpPr>
          <p:cNvPr id="16" name="Rettangolo arrotondato 15"/>
          <p:cNvSpPr/>
          <p:nvPr/>
        </p:nvSpPr>
        <p:spPr>
          <a:xfrm>
            <a:off x="3140833" y="1482215"/>
            <a:ext cx="2866421" cy="2448163"/>
          </a:xfrm>
          <a:prstGeom prst="roundRect">
            <a:avLst>
              <a:gd name="adj" fmla="val 11076"/>
            </a:avLst>
          </a:prstGeom>
          <a:solidFill>
            <a:schemeClr val="bg1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r>
              <a:rPr lang="it-IT" sz="1300" b="1" dirty="0" smtClean="0">
                <a:solidFill>
                  <a:srgbClr val="A23B6A"/>
                </a:solidFill>
                <a:latin typeface="Times New Roman"/>
                <a:cs typeface="Times New Roman"/>
              </a:rPr>
              <a:t>Religione pubblica</a:t>
            </a:r>
          </a:p>
          <a:p>
            <a:pPr marL="171450" indent="-171450">
              <a:buFont typeface="Arial"/>
              <a:buChar char="•"/>
            </a:pPr>
            <a:r>
              <a:rPr lang="it-IT" sz="1300" dirty="0" smtClean="0">
                <a:solidFill>
                  <a:schemeClr val="tx1"/>
                </a:solidFill>
                <a:latin typeface="Times New Roman"/>
                <a:cs typeface="Times New Roman"/>
              </a:rPr>
              <a:t>Dei: forze naturali personificate o uomini amplificati e idealizzati</a:t>
            </a:r>
          </a:p>
          <a:p>
            <a:endParaRPr lang="it-IT" sz="1300" dirty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 algn="ctr"/>
            <a:r>
              <a:rPr lang="it-IT" sz="1300" b="1" dirty="0" smtClean="0">
                <a:solidFill>
                  <a:schemeClr val="tx1"/>
                </a:solidFill>
                <a:latin typeface="Times New Roman"/>
                <a:cs typeface="Times New Roman"/>
              </a:rPr>
              <a:t>Religione naturalistica</a:t>
            </a:r>
          </a:p>
          <a:p>
            <a:endParaRPr lang="it-IT" sz="1300" dirty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r>
              <a:rPr lang="it-IT" sz="1300" b="1" dirty="0" smtClean="0">
                <a:solidFill>
                  <a:srgbClr val="A23B6A"/>
                </a:solidFill>
                <a:latin typeface="Times New Roman"/>
                <a:cs typeface="Times New Roman"/>
              </a:rPr>
              <a:t>Religione dei misteri</a:t>
            </a:r>
          </a:p>
          <a:p>
            <a:pPr marL="171450" indent="-171450">
              <a:buFont typeface="Arial"/>
              <a:buChar char="•"/>
            </a:pPr>
            <a:r>
              <a:rPr lang="it-IT" sz="1300" dirty="0" smtClean="0">
                <a:solidFill>
                  <a:schemeClr val="tx1"/>
                </a:solidFill>
                <a:latin typeface="Times New Roman"/>
                <a:cs typeface="Times New Roman"/>
              </a:rPr>
              <a:t>Anima come demone</a:t>
            </a:r>
          </a:p>
          <a:p>
            <a:pPr marL="171450" indent="-171450">
              <a:buFont typeface="Arial"/>
              <a:buChar char="•"/>
            </a:pPr>
            <a:r>
              <a:rPr lang="it-IT" sz="1300" dirty="0" smtClean="0">
                <a:solidFill>
                  <a:schemeClr val="tx1"/>
                </a:solidFill>
                <a:latin typeface="Times New Roman"/>
                <a:cs typeface="Times New Roman"/>
              </a:rPr>
              <a:t>Corpo come tomba dell’anima</a:t>
            </a:r>
          </a:p>
          <a:p>
            <a:endParaRPr lang="it-IT" sz="1300" dirty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 algn="ctr"/>
            <a:r>
              <a:rPr lang="it-IT" sz="1300" b="1" dirty="0" smtClean="0">
                <a:solidFill>
                  <a:schemeClr val="tx1"/>
                </a:solidFill>
                <a:latin typeface="Times New Roman"/>
                <a:cs typeface="Times New Roman"/>
              </a:rPr>
              <a:t>Religione purificata dalla natura</a:t>
            </a:r>
            <a:endParaRPr lang="it-IT" sz="1300" b="1" dirty="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sp>
        <p:nvSpPr>
          <p:cNvPr id="17" name="Arrotonda angolo stesso lato rettangolo 16"/>
          <p:cNvSpPr/>
          <p:nvPr/>
        </p:nvSpPr>
        <p:spPr>
          <a:xfrm>
            <a:off x="4080744" y="1073558"/>
            <a:ext cx="929005" cy="322659"/>
          </a:xfrm>
          <a:prstGeom prst="round2SameRect">
            <a:avLst/>
          </a:prstGeom>
          <a:solidFill>
            <a:srgbClr val="94BEB5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</a:bodyPr>
          <a:lstStyle/>
          <a:p>
            <a:pPr algn="ctr"/>
            <a:r>
              <a:rPr lang="it-IT" sz="1400" b="1" dirty="0" smtClean="0">
                <a:solidFill>
                  <a:schemeClr val="tx1"/>
                </a:solidFill>
                <a:latin typeface="Times New Roman"/>
                <a:cs typeface="Times New Roman"/>
              </a:rPr>
              <a:t>Religione</a:t>
            </a:r>
            <a:endParaRPr lang="it-IT" sz="1400" b="1" dirty="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sp>
        <p:nvSpPr>
          <p:cNvPr id="18" name="Arrotonda angolo stesso lato rettangolo 17"/>
          <p:cNvSpPr/>
          <p:nvPr/>
        </p:nvSpPr>
        <p:spPr>
          <a:xfrm>
            <a:off x="6638613" y="1086258"/>
            <a:ext cx="1499504" cy="322659"/>
          </a:xfrm>
          <a:prstGeom prst="round2SameRect">
            <a:avLst/>
          </a:prstGeom>
          <a:solidFill>
            <a:srgbClr val="94BEB5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</a:bodyPr>
          <a:lstStyle/>
          <a:p>
            <a:pPr algn="ctr"/>
            <a:r>
              <a:rPr lang="it-IT" sz="1400" b="1" dirty="0" smtClean="0">
                <a:solidFill>
                  <a:schemeClr val="tx1"/>
                </a:solidFill>
                <a:latin typeface="Times New Roman"/>
                <a:cs typeface="Times New Roman"/>
              </a:rPr>
              <a:t>Società e politica</a:t>
            </a:r>
            <a:endParaRPr lang="it-IT" sz="1400" b="1" dirty="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sp>
        <p:nvSpPr>
          <p:cNvPr id="20" name="Arrotonda angolo stesso lato rettangolo 19"/>
          <p:cNvSpPr/>
          <p:nvPr/>
        </p:nvSpPr>
        <p:spPr>
          <a:xfrm>
            <a:off x="1144526" y="1060858"/>
            <a:ext cx="757388" cy="322659"/>
          </a:xfrm>
          <a:prstGeom prst="round2SameRect">
            <a:avLst/>
          </a:prstGeom>
          <a:solidFill>
            <a:srgbClr val="94BEB5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it-IT" sz="1400" b="1" dirty="0" smtClean="0">
                <a:solidFill>
                  <a:schemeClr val="tx1"/>
                </a:solidFill>
                <a:latin typeface="Times New Roman"/>
                <a:cs typeface="Times New Roman"/>
              </a:rPr>
              <a:t>Poesia</a:t>
            </a:r>
            <a:endParaRPr lang="it-IT" sz="1400" b="1" dirty="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sp>
        <p:nvSpPr>
          <p:cNvPr id="21" name="Rettangolo arrotondato 20"/>
          <p:cNvSpPr/>
          <p:nvPr/>
        </p:nvSpPr>
        <p:spPr>
          <a:xfrm>
            <a:off x="215900" y="1482215"/>
            <a:ext cx="2614641" cy="1938814"/>
          </a:xfrm>
          <a:prstGeom prst="roundRect">
            <a:avLst>
              <a:gd name="adj" fmla="val 11076"/>
            </a:avLst>
          </a:prstGeom>
          <a:solidFill>
            <a:schemeClr val="bg1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r>
              <a:rPr lang="it-IT" sz="1200" b="1" dirty="0" smtClean="0">
                <a:solidFill>
                  <a:srgbClr val="A23B6A"/>
                </a:solidFill>
                <a:latin typeface="Times New Roman"/>
                <a:cs typeface="Times New Roman"/>
              </a:rPr>
              <a:t>Omero</a:t>
            </a:r>
          </a:p>
          <a:p>
            <a:pPr marL="171450" indent="-171450">
              <a:buFont typeface="Arial"/>
              <a:buChar char="•"/>
            </a:pPr>
            <a: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Armonia, proporzione, misura</a:t>
            </a:r>
          </a:p>
          <a:p>
            <a:pPr marL="171450" indent="-171450">
              <a:buFont typeface="Arial"/>
              <a:buChar char="•"/>
            </a:pPr>
            <a: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Ricerca delle cause</a:t>
            </a:r>
          </a:p>
          <a:p>
            <a:pPr marL="171450" indent="-171450">
              <a:buFont typeface="Arial"/>
              <a:buChar char="•"/>
            </a:pPr>
            <a: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Realtà rappresentata nella sua interezza</a:t>
            </a:r>
          </a:p>
          <a:p>
            <a:pPr algn="ctr"/>
            <a:endParaRPr lang="it-IT" sz="1200" dirty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r>
              <a:rPr lang="it-IT" sz="1200" b="1" dirty="0" smtClean="0">
                <a:solidFill>
                  <a:srgbClr val="A23B6A"/>
                </a:solidFill>
                <a:latin typeface="Times New Roman"/>
                <a:cs typeface="Times New Roman"/>
              </a:rPr>
              <a:t>Esiodo</a:t>
            </a:r>
          </a:p>
          <a:p>
            <a:pPr marL="171450" indent="-171450">
              <a:buFont typeface="Arial"/>
              <a:buChar char="•"/>
            </a:pPr>
            <a:r>
              <a:rPr lang="it-IT" sz="12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Ricerca del principio primo</a:t>
            </a:r>
          </a:p>
          <a:p>
            <a:pPr marL="171450" indent="-171450">
              <a:buFont typeface="Arial"/>
              <a:buChar char="•"/>
            </a:pPr>
            <a:r>
              <a:rPr lang="it-IT" sz="12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Concetto di limite, giusta misura</a:t>
            </a:r>
            <a:endParaRPr lang="it-IT" sz="1200" dirty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sp>
        <p:nvSpPr>
          <p:cNvPr id="24" name="Rettangolo arrotondato 23"/>
          <p:cNvSpPr/>
          <p:nvPr/>
        </p:nvSpPr>
        <p:spPr>
          <a:xfrm>
            <a:off x="3631644" y="5043289"/>
            <a:ext cx="1880156" cy="510778"/>
          </a:xfrm>
          <a:prstGeom prst="roundRect">
            <a:avLst/>
          </a:prstGeom>
          <a:solidFill>
            <a:srgbClr val="94BEB5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it-IT" sz="2400" b="1" dirty="0" smtClean="0">
                <a:solidFill>
                  <a:schemeClr val="tx1"/>
                </a:solidFill>
                <a:latin typeface="Times New Roman"/>
                <a:cs typeface="Times New Roman"/>
              </a:rPr>
              <a:t>Filosofia</a:t>
            </a:r>
            <a:endParaRPr lang="it-IT" sz="2400" b="1" dirty="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sp>
        <p:nvSpPr>
          <p:cNvPr id="14" name="CasellaDiTesto 13"/>
          <p:cNvSpPr txBox="1"/>
          <p:nvPr/>
        </p:nvSpPr>
        <p:spPr>
          <a:xfrm>
            <a:off x="858567" y="92979"/>
            <a:ext cx="54564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600" dirty="0" smtClean="0">
                <a:solidFill>
                  <a:schemeClr val="bg1"/>
                </a:solidFill>
              </a:rPr>
              <a:t>MAPPA 1. LE FORME CULTURALI ALL’ORIGINE DELLA FILOSOFIA</a:t>
            </a:r>
            <a:endParaRPr lang="it-IT" sz="1600" dirty="0">
              <a:solidFill>
                <a:schemeClr val="bg1"/>
              </a:solidFill>
            </a:endParaRPr>
          </a:p>
        </p:txBody>
      </p:sp>
      <p:sp>
        <p:nvSpPr>
          <p:cNvPr id="19" name="Anello 18"/>
          <p:cNvSpPr/>
          <p:nvPr/>
        </p:nvSpPr>
        <p:spPr>
          <a:xfrm>
            <a:off x="142621" y="31480"/>
            <a:ext cx="444416" cy="447981"/>
          </a:xfrm>
          <a:prstGeom prst="donut">
            <a:avLst/>
          </a:prstGeom>
          <a:solidFill>
            <a:srgbClr val="94BEB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cxnSp>
        <p:nvCxnSpPr>
          <p:cNvPr id="23" name="Connettore 2 22"/>
          <p:cNvCxnSpPr/>
          <p:nvPr/>
        </p:nvCxnSpPr>
        <p:spPr>
          <a:xfrm>
            <a:off x="4545247" y="2198402"/>
            <a:ext cx="1" cy="266797"/>
          </a:xfrm>
          <a:prstGeom prst="straightConnector1">
            <a:avLst/>
          </a:prstGeom>
          <a:ln w="12700" cap="flat" cmpd="sng">
            <a:solidFill>
              <a:srgbClr val="A23B6A"/>
            </a:solidFill>
            <a:tailEnd type="arrow" w="med" len="sm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2 24"/>
          <p:cNvCxnSpPr/>
          <p:nvPr/>
        </p:nvCxnSpPr>
        <p:spPr>
          <a:xfrm>
            <a:off x="4545246" y="3389013"/>
            <a:ext cx="1" cy="266797"/>
          </a:xfrm>
          <a:prstGeom prst="straightConnector1">
            <a:avLst/>
          </a:prstGeom>
          <a:ln w="12700" cap="flat" cmpd="sng">
            <a:solidFill>
              <a:srgbClr val="A23B6A"/>
            </a:solidFill>
            <a:tailEnd type="arrow" w="med" len="sm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410607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Connettore 2 14"/>
          <p:cNvCxnSpPr/>
          <p:nvPr/>
        </p:nvCxnSpPr>
        <p:spPr>
          <a:xfrm>
            <a:off x="4547280" y="1215477"/>
            <a:ext cx="618863" cy="6805"/>
          </a:xfrm>
          <a:prstGeom prst="straightConnector1">
            <a:avLst/>
          </a:prstGeom>
          <a:ln w="38100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2 15"/>
          <p:cNvCxnSpPr/>
          <p:nvPr/>
        </p:nvCxnSpPr>
        <p:spPr>
          <a:xfrm>
            <a:off x="4547280" y="2195088"/>
            <a:ext cx="618863" cy="6805"/>
          </a:xfrm>
          <a:prstGeom prst="straightConnector1">
            <a:avLst/>
          </a:prstGeom>
          <a:ln w="38100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2 16"/>
          <p:cNvCxnSpPr/>
          <p:nvPr/>
        </p:nvCxnSpPr>
        <p:spPr>
          <a:xfrm>
            <a:off x="4547280" y="3208713"/>
            <a:ext cx="618863" cy="6805"/>
          </a:xfrm>
          <a:prstGeom prst="straightConnector1">
            <a:avLst/>
          </a:prstGeom>
          <a:ln w="38100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2 17"/>
          <p:cNvCxnSpPr/>
          <p:nvPr/>
        </p:nvCxnSpPr>
        <p:spPr>
          <a:xfrm>
            <a:off x="5404879" y="1630880"/>
            <a:ext cx="0" cy="2448000"/>
          </a:xfrm>
          <a:prstGeom prst="straightConnector1">
            <a:avLst/>
          </a:prstGeom>
          <a:ln w="38100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Connettore 2 18"/>
          <p:cNvCxnSpPr/>
          <p:nvPr/>
        </p:nvCxnSpPr>
        <p:spPr>
          <a:xfrm>
            <a:off x="5661225" y="2590211"/>
            <a:ext cx="0" cy="1475998"/>
          </a:xfrm>
          <a:prstGeom prst="straightConnector1">
            <a:avLst/>
          </a:prstGeom>
          <a:ln w="38100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Connettore 2 20"/>
          <p:cNvCxnSpPr/>
          <p:nvPr/>
        </p:nvCxnSpPr>
        <p:spPr>
          <a:xfrm>
            <a:off x="5917571" y="3582169"/>
            <a:ext cx="0" cy="503999"/>
          </a:xfrm>
          <a:prstGeom prst="straightConnector1">
            <a:avLst/>
          </a:prstGeom>
          <a:ln w="38100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Connettore 2 32"/>
          <p:cNvCxnSpPr>
            <a:stCxn id="13" idx="2"/>
            <a:endCxn id="14" idx="0"/>
          </p:cNvCxnSpPr>
          <p:nvPr/>
        </p:nvCxnSpPr>
        <p:spPr>
          <a:xfrm>
            <a:off x="4870590" y="5133074"/>
            <a:ext cx="12572" cy="334789"/>
          </a:xfrm>
          <a:prstGeom prst="straightConnector1">
            <a:avLst/>
          </a:prstGeom>
          <a:ln w="38100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Connettore 2 22"/>
          <p:cNvCxnSpPr>
            <a:stCxn id="12" idx="2"/>
            <a:endCxn id="13" idx="0"/>
          </p:cNvCxnSpPr>
          <p:nvPr/>
        </p:nvCxnSpPr>
        <p:spPr>
          <a:xfrm>
            <a:off x="4864759" y="4441225"/>
            <a:ext cx="5831" cy="379667"/>
          </a:xfrm>
          <a:prstGeom prst="straightConnector1">
            <a:avLst/>
          </a:prstGeom>
          <a:ln w="38100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Rettangolo arrotondato 4"/>
          <p:cNvSpPr/>
          <p:nvPr/>
        </p:nvSpPr>
        <p:spPr>
          <a:xfrm>
            <a:off x="1141907" y="777484"/>
            <a:ext cx="3311998" cy="792000"/>
          </a:xfrm>
          <a:prstGeom prst="roundRect">
            <a:avLst>
              <a:gd name="adj" fmla="val 11076"/>
            </a:avLst>
          </a:prstGeom>
          <a:solidFill>
            <a:schemeClr val="bg1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Crisi dell’aristocrazia</a:t>
            </a:r>
          </a:p>
          <a:p>
            <a:pPr algn="ctr"/>
            <a:endParaRPr lang="it-IT" sz="1300" dirty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algn="ctr"/>
            <a: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Potere del </a:t>
            </a:r>
            <a:r>
              <a:rPr lang="it-IT" sz="1300" i="1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demos</a:t>
            </a:r>
            <a:endParaRPr lang="it-IT" sz="1300" dirty="0" smtClean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sp>
        <p:nvSpPr>
          <p:cNvPr id="7" name="Rettangolo arrotondato 6"/>
          <p:cNvSpPr/>
          <p:nvPr/>
        </p:nvSpPr>
        <p:spPr>
          <a:xfrm>
            <a:off x="1141907" y="1786560"/>
            <a:ext cx="3312154" cy="792000"/>
          </a:xfrm>
          <a:prstGeom prst="roundRect">
            <a:avLst>
              <a:gd name="adj" fmla="val 11076"/>
            </a:avLst>
          </a:prstGeom>
          <a:solidFill>
            <a:schemeClr val="bg1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Afflusso degli stranieri ad Atene</a:t>
            </a:r>
          </a:p>
          <a:p>
            <a:pPr algn="ctr"/>
            <a:endParaRPr lang="it-IT" sz="1300" dirty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algn="ctr"/>
            <a: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Confronto tra usi e costumi diversi</a:t>
            </a:r>
          </a:p>
        </p:txBody>
      </p:sp>
      <p:sp>
        <p:nvSpPr>
          <p:cNvPr id="8" name="Rettangolo arrotondato 7"/>
          <p:cNvSpPr/>
          <p:nvPr/>
        </p:nvSpPr>
        <p:spPr>
          <a:xfrm>
            <a:off x="1141907" y="2790169"/>
            <a:ext cx="3312154" cy="792000"/>
          </a:xfrm>
          <a:prstGeom prst="roundRect">
            <a:avLst>
              <a:gd name="adj" fmla="val 11076"/>
            </a:avLst>
          </a:prstGeom>
          <a:solidFill>
            <a:schemeClr val="bg1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Crisi della filosofia della </a:t>
            </a:r>
            <a:r>
              <a:rPr lang="it-IT" sz="1300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physis</a:t>
            </a:r>
            <a:endParaRPr lang="it-IT" sz="1300" dirty="0" smtClean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algn="ctr"/>
            <a:endParaRPr lang="it-IT" sz="1300" dirty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algn="ctr"/>
            <a: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Dalla </a:t>
            </a:r>
            <a:r>
              <a:rPr lang="it-IT" sz="1300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physis</a:t>
            </a:r>
            <a: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all’uomo, dal cosmo alla società</a:t>
            </a:r>
          </a:p>
        </p:txBody>
      </p:sp>
      <p:sp>
        <p:nvSpPr>
          <p:cNvPr id="9" name="Rettangolo arrotondato 8"/>
          <p:cNvSpPr/>
          <p:nvPr/>
        </p:nvSpPr>
        <p:spPr>
          <a:xfrm>
            <a:off x="5232723" y="777484"/>
            <a:ext cx="3311998" cy="792000"/>
          </a:xfrm>
          <a:prstGeom prst="roundRect">
            <a:avLst>
              <a:gd name="adj" fmla="val 11076"/>
            </a:avLst>
          </a:prstGeom>
          <a:solidFill>
            <a:schemeClr val="bg1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Crisi dell’antica </a:t>
            </a:r>
            <a:r>
              <a:rPr lang="it-IT" sz="1300" i="1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areté</a:t>
            </a:r>
            <a:endParaRPr lang="it-IT" sz="1300" i="1" dirty="0" smtClean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algn="ctr"/>
            <a:endParaRPr lang="it-IT" sz="1300" dirty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algn="ctr"/>
            <a: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Ricerca della “virtù politica”</a:t>
            </a:r>
          </a:p>
        </p:txBody>
      </p:sp>
      <p:sp>
        <p:nvSpPr>
          <p:cNvPr id="12" name="Rettangolo arrotondato 11"/>
          <p:cNvSpPr/>
          <p:nvPr/>
        </p:nvSpPr>
        <p:spPr>
          <a:xfrm>
            <a:off x="3670416" y="4129043"/>
            <a:ext cx="2388686" cy="312182"/>
          </a:xfrm>
          <a:prstGeom prst="roundRect">
            <a:avLst>
              <a:gd name="adj" fmla="val 11076"/>
            </a:avLst>
          </a:prstGeom>
          <a:solidFill>
            <a:srgbClr val="94BEB5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it-IT" sz="130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Nascita della sofistica</a:t>
            </a:r>
          </a:p>
        </p:txBody>
      </p:sp>
      <p:sp>
        <p:nvSpPr>
          <p:cNvPr id="13" name="Rettangolo arrotondato 12"/>
          <p:cNvSpPr/>
          <p:nvPr/>
        </p:nvSpPr>
        <p:spPr>
          <a:xfrm>
            <a:off x="3367467" y="4820892"/>
            <a:ext cx="3006246" cy="312182"/>
          </a:xfrm>
          <a:prstGeom prst="roundRect">
            <a:avLst>
              <a:gd name="adj" fmla="val 11076"/>
            </a:avLst>
          </a:prstGeom>
          <a:solidFill>
            <a:srgbClr val="FFFFFF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Sofista = sapiente, esperto del sapere</a:t>
            </a:r>
          </a:p>
        </p:txBody>
      </p:sp>
      <p:sp>
        <p:nvSpPr>
          <p:cNvPr id="14" name="Rettangolo arrotondato 13"/>
          <p:cNvSpPr/>
          <p:nvPr/>
        </p:nvSpPr>
        <p:spPr>
          <a:xfrm>
            <a:off x="3380039" y="5467863"/>
            <a:ext cx="3006245" cy="1269931"/>
          </a:xfrm>
          <a:prstGeom prst="roundRect">
            <a:avLst>
              <a:gd name="adj" fmla="val 11076"/>
            </a:avLst>
          </a:prstGeom>
          <a:solidFill>
            <a:schemeClr val="bg1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Periodi della Sofistica</a:t>
            </a:r>
          </a:p>
          <a:p>
            <a:pPr algn="ctr"/>
            <a:endParaRPr lang="it-IT" sz="1300" dirty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marL="342900" indent="-342900">
              <a:buFont typeface="+mj-lt"/>
              <a:buAutoNum type="arabicPeriod"/>
            </a:pPr>
            <a: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Maestri della prima generazione</a:t>
            </a:r>
          </a:p>
          <a:p>
            <a:pPr marL="342900" indent="-342900">
              <a:buFont typeface="+mj-lt"/>
              <a:buAutoNum type="arabicPeriod"/>
            </a:pPr>
            <a:r>
              <a:rPr lang="it-IT" sz="1300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Eristi</a:t>
            </a:r>
            <a:endParaRPr lang="it-IT" sz="1300" dirty="0" smtClean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marL="342900" indent="-342900">
              <a:buFont typeface="+mj-lt"/>
              <a:buAutoNum type="arabicPeriod"/>
            </a:pPr>
            <a: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Sofisti politici</a:t>
            </a:r>
          </a:p>
          <a:p>
            <a:pPr marL="342900" indent="-342900">
              <a:buFont typeface="+mj-lt"/>
              <a:buAutoNum type="arabicPeriod"/>
            </a:pPr>
            <a: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Scuola naturalistica</a:t>
            </a:r>
          </a:p>
        </p:txBody>
      </p:sp>
      <p:sp>
        <p:nvSpPr>
          <p:cNvPr id="10" name="Rettangolo arrotondato 9"/>
          <p:cNvSpPr/>
          <p:nvPr/>
        </p:nvSpPr>
        <p:spPr>
          <a:xfrm>
            <a:off x="5232723" y="1786560"/>
            <a:ext cx="3312154" cy="792000"/>
          </a:xfrm>
          <a:prstGeom prst="roundRect">
            <a:avLst>
              <a:gd name="adj" fmla="val 11076"/>
            </a:avLst>
          </a:prstGeom>
          <a:solidFill>
            <a:schemeClr val="bg1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Relativismo</a:t>
            </a:r>
          </a:p>
        </p:txBody>
      </p:sp>
      <p:sp>
        <p:nvSpPr>
          <p:cNvPr id="11" name="Rettangolo arrotondato 10"/>
          <p:cNvSpPr/>
          <p:nvPr/>
        </p:nvSpPr>
        <p:spPr>
          <a:xfrm>
            <a:off x="5232723" y="2790169"/>
            <a:ext cx="3312154" cy="792000"/>
          </a:xfrm>
          <a:prstGeom prst="roundRect">
            <a:avLst>
              <a:gd name="adj" fmla="val 11076"/>
            </a:avLst>
          </a:prstGeom>
          <a:solidFill>
            <a:schemeClr val="bg1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Periodo umanistico della filosofia</a:t>
            </a:r>
          </a:p>
        </p:txBody>
      </p:sp>
      <p:sp>
        <p:nvSpPr>
          <p:cNvPr id="22" name="CasellaDiTesto 21"/>
          <p:cNvSpPr txBox="1"/>
          <p:nvPr/>
        </p:nvSpPr>
        <p:spPr>
          <a:xfrm>
            <a:off x="858567" y="80997"/>
            <a:ext cx="177825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600" dirty="0" smtClean="0">
                <a:solidFill>
                  <a:schemeClr val="bg1"/>
                </a:solidFill>
              </a:rPr>
              <a:t>MAPPA </a:t>
            </a:r>
            <a:r>
              <a:rPr lang="it-IT" sz="1600" dirty="0">
                <a:solidFill>
                  <a:schemeClr val="bg1"/>
                </a:solidFill>
              </a:rPr>
              <a:t>1</a:t>
            </a:r>
            <a:r>
              <a:rPr lang="it-IT" sz="1600" dirty="0" smtClean="0">
                <a:solidFill>
                  <a:schemeClr val="bg1"/>
                </a:solidFill>
              </a:rPr>
              <a:t>. I SOFISTI</a:t>
            </a:r>
            <a:endParaRPr lang="it-IT" sz="1600" dirty="0">
              <a:solidFill>
                <a:schemeClr val="bg1"/>
              </a:solidFill>
            </a:endParaRPr>
          </a:p>
        </p:txBody>
      </p:sp>
      <p:sp>
        <p:nvSpPr>
          <p:cNvPr id="24" name="Anello 23"/>
          <p:cNvSpPr/>
          <p:nvPr/>
        </p:nvSpPr>
        <p:spPr>
          <a:xfrm>
            <a:off x="142621" y="24930"/>
            <a:ext cx="573942" cy="568636"/>
          </a:xfrm>
          <a:prstGeom prst="donut">
            <a:avLst/>
          </a:prstGeom>
          <a:solidFill>
            <a:srgbClr val="94BEB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cxnSp>
        <p:nvCxnSpPr>
          <p:cNvPr id="25" name="Connettore 2 24"/>
          <p:cNvCxnSpPr/>
          <p:nvPr/>
        </p:nvCxnSpPr>
        <p:spPr>
          <a:xfrm>
            <a:off x="2771409" y="1064465"/>
            <a:ext cx="0" cy="251998"/>
          </a:xfrm>
          <a:prstGeom prst="straightConnector1">
            <a:avLst/>
          </a:prstGeom>
          <a:ln w="12700" cmpd="sng">
            <a:solidFill>
              <a:srgbClr val="A23B6A"/>
            </a:solidFill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Connettore 2 25"/>
          <p:cNvCxnSpPr/>
          <p:nvPr/>
        </p:nvCxnSpPr>
        <p:spPr>
          <a:xfrm>
            <a:off x="2772708" y="2075894"/>
            <a:ext cx="0" cy="251998"/>
          </a:xfrm>
          <a:prstGeom prst="straightConnector1">
            <a:avLst/>
          </a:prstGeom>
          <a:ln w="12700" cmpd="sng">
            <a:solidFill>
              <a:srgbClr val="A23B6A"/>
            </a:solidFill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2 26"/>
          <p:cNvCxnSpPr/>
          <p:nvPr/>
        </p:nvCxnSpPr>
        <p:spPr>
          <a:xfrm>
            <a:off x="2765578" y="3089519"/>
            <a:ext cx="0" cy="251998"/>
          </a:xfrm>
          <a:prstGeom prst="straightConnector1">
            <a:avLst/>
          </a:prstGeom>
          <a:ln w="12700" cmpd="sng">
            <a:solidFill>
              <a:srgbClr val="A23B6A"/>
            </a:solidFill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Connettore 2 27"/>
          <p:cNvCxnSpPr/>
          <p:nvPr/>
        </p:nvCxnSpPr>
        <p:spPr>
          <a:xfrm>
            <a:off x="6840760" y="1089478"/>
            <a:ext cx="0" cy="251998"/>
          </a:xfrm>
          <a:prstGeom prst="straightConnector1">
            <a:avLst/>
          </a:prstGeom>
          <a:ln w="12700" cmpd="sng">
            <a:solidFill>
              <a:srgbClr val="A23B6A"/>
            </a:solidFill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94868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arrotondato 4"/>
          <p:cNvSpPr/>
          <p:nvPr/>
        </p:nvSpPr>
        <p:spPr>
          <a:xfrm>
            <a:off x="302955" y="1172007"/>
            <a:ext cx="2408850" cy="295751"/>
          </a:xfrm>
          <a:prstGeom prst="roundRect">
            <a:avLst>
              <a:gd name="adj" fmla="val 11076"/>
            </a:avLst>
          </a:prstGeom>
          <a:solidFill>
            <a:schemeClr val="bg1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it-IT" sz="120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Relativismo</a:t>
            </a:r>
          </a:p>
        </p:txBody>
      </p:sp>
      <p:cxnSp>
        <p:nvCxnSpPr>
          <p:cNvPr id="7" name="Connettore 2 6"/>
          <p:cNvCxnSpPr>
            <a:stCxn id="5" idx="2"/>
            <a:endCxn id="9" idx="0"/>
          </p:cNvCxnSpPr>
          <p:nvPr/>
        </p:nvCxnSpPr>
        <p:spPr>
          <a:xfrm>
            <a:off x="1507380" y="1467758"/>
            <a:ext cx="0" cy="236168"/>
          </a:xfrm>
          <a:prstGeom prst="straightConnector1">
            <a:avLst/>
          </a:prstGeom>
          <a:ln w="38100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Rettangolo arrotondato 8"/>
          <p:cNvSpPr/>
          <p:nvPr/>
        </p:nvSpPr>
        <p:spPr>
          <a:xfrm>
            <a:off x="302955" y="1703926"/>
            <a:ext cx="2408850" cy="690086"/>
          </a:xfrm>
          <a:prstGeom prst="roundRect">
            <a:avLst>
              <a:gd name="adj" fmla="val 11076"/>
            </a:avLst>
          </a:prstGeom>
          <a:solidFill>
            <a:schemeClr val="bg1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it-IT" sz="12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Non esiste un criterio assoluto per stabilire essere e non essere, vero o falso</a:t>
            </a:r>
          </a:p>
        </p:txBody>
      </p:sp>
      <p:sp>
        <p:nvSpPr>
          <p:cNvPr id="10" name="Rettangolo arrotondato 9"/>
          <p:cNvSpPr/>
          <p:nvPr/>
        </p:nvSpPr>
        <p:spPr>
          <a:xfrm>
            <a:off x="302955" y="2630180"/>
            <a:ext cx="2408850" cy="492919"/>
          </a:xfrm>
          <a:prstGeom prst="roundRect">
            <a:avLst>
              <a:gd name="adj" fmla="val 11076"/>
            </a:avLst>
          </a:prstGeom>
          <a:solidFill>
            <a:schemeClr val="bg1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it-IT" sz="1200" i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“L’uomo è misura </a:t>
            </a:r>
            <a:br>
              <a:rPr lang="it-IT" sz="1200" i="1" dirty="0" smtClean="0">
                <a:solidFill>
                  <a:srgbClr val="000000"/>
                </a:solidFill>
                <a:latin typeface="Times New Roman"/>
                <a:cs typeface="Times New Roman"/>
              </a:rPr>
            </a:br>
            <a:r>
              <a:rPr lang="it-IT" sz="1200" i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di tutte le cose”</a:t>
            </a:r>
          </a:p>
        </p:txBody>
      </p:sp>
      <p:sp>
        <p:nvSpPr>
          <p:cNvPr id="11" name="Rettangolo arrotondato 10"/>
          <p:cNvSpPr/>
          <p:nvPr/>
        </p:nvSpPr>
        <p:spPr>
          <a:xfrm>
            <a:off x="302955" y="3359267"/>
            <a:ext cx="2408850" cy="295751"/>
          </a:xfrm>
          <a:prstGeom prst="roundRect">
            <a:avLst>
              <a:gd name="adj" fmla="val 11076"/>
            </a:avLst>
          </a:prstGeom>
          <a:solidFill>
            <a:schemeClr val="bg1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it-IT" sz="12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Bene e male sono </a:t>
            </a:r>
            <a:r>
              <a:rPr lang="it-IT" sz="120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relativi</a:t>
            </a:r>
            <a:endParaRPr lang="it-IT" sz="1200" dirty="0" smtClean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sp>
        <p:nvSpPr>
          <p:cNvPr id="12" name="Rettangolo arrotondato 11"/>
          <p:cNvSpPr/>
          <p:nvPr/>
        </p:nvSpPr>
        <p:spPr>
          <a:xfrm>
            <a:off x="302955" y="3891186"/>
            <a:ext cx="2408850" cy="492919"/>
          </a:xfrm>
          <a:prstGeom prst="roundRect">
            <a:avLst>
              <a:gd name="adj" fmla="val 11076"/>
            </a:avLst>
          </a:prstGeom>
          <a:solidFill>
            <a:schemeClr val="bg1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it-IT" sz="12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Il bene è l’utile</a:t>
            </a:r>
            <a:br>
              <a:rPr lang="it-IT" sz="1200" dirty="0" smtClean="0">
                <a:solidFill>
                  <a:srgbClr val="000000"/>
                </a:solidFill>
                <a:latin typeface="Times New Roman"/>
                <a:cs typeface="Times New Roman"/>
              </a:rPr>
            </a:br>
            <a:r>
              <a:rPr lang="it-IT" sz="12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Il male è il dannoso</a:t>
            </a:r>
          </a:p>
        </p:txBody>
      </p:sp>
      <p:sp>
        <p:nvSpPr>
          <p:cNvPr id="13" name="Rettangolo arrotondato 12"/>
          <p:cNvSpPr/>
          <p:nvPr/>
        </p:nvSpPr>
        <p:spPr>
          <a:xfrm>
            <a:off x="302955" y="4620273"/>
            <a:ext cx="2408850" cy="690086"/>
          </a:xfrm>
          <a:prstGeom prst="roundRect">
            <a:avLst>
              <a:gd name="adj" fmla="val 11076"/>
            </a:avLst>
          </a:prstGeom>
          <a:solidFill>
            <a:schemeClr val="bg1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it-IT" sz="12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La virtù è l’abilità</a:t>
            </a:r>
            <a:br>
              <a:rPr lang="it-IT" sz="1200" dirty="0" smtClean="0">
                <a:solidFill>
                  <a:srgbClr val="000000"/>
                </a:solidFill>
                <a:latin typeface="Times New Roman"/>
                <a:cs typeface="Times New Roman"/>
              </a:rPr>
            </a:br>
            <a:r>
              <a:rPr lang="it-IT" sz="12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nel saper far prevalere qualsiasi punto di vista</a:t>
            </a:r>
          </a:p>
        </p:txBody>
      </p:sp>
      <p:sp>
        <p:nvSpPr>
          <p:cNvPr id="14" name="Rettangolo arrotondato 13"/>
          <p:cNvSpPr/>
          <p:nvPr/>
        </p:nvSpPr>
        <p:spPr>
          <a:xfrm>
            <a:off x="302955" y="5546529"/>
            <a:ext cx="2408850" cy="492919"/>
          </a:xfrm>
          <a:prstGeom prst="roundRect">
            <a:avLst>
              <a:gd name="adj" fmla="val 11076"/>
            </a:avLst>
          </a:prstGeom>
          <a:solidFill>
            <a:schemeClr val="bg1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it-IT" sz="1200" i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“Rendere più forte l’argomento più debole”</a:t>
            </a:r>
          </a:p>
        </p:txBody>
      </p:sp>
      <p:sp>
        <p:nvSpPr>
          <p:cNvPr id="15" name="Rettangolo arrotondato 14"/>
          <p:cNvSpPr/>
          <p:nvPr/>
        </p:nvSpPr>
        <p:spPr>
          <a:xfrm>
            <a:off x="3214686" y="1163944"/>
            <a:ext cx="2412000" cy="295751"/>
          </a:xfrm>
          <a:prstGeom prst="roundRect">
            <a:avLst>
              <a:gd name="adj" fmla="val 11076"/>
            </a:avLst>
          </a:prstGeom>
          <a:solidFill>
            <a:schemeClr val="bg1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it-IT" sz="120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Nichilismo</a:t>
            </a:r>
          </a:p>
        </p:txBody>
      </p:sp>
      <p:sp>
        <p:nvSpPr>
          <p:cNvPr id="16" name="Rettangolo arrotondato 15"/>
          <p:cNvSpPr/>
          <p:nvPr/>
        </p:nvSpPr>
        <p:spPr>
          <a:xfrm>
            <a:off x="3214686" y="1679496"/>
            <a:ext cx="2412000" cy="295751"/>
          </a:xfrm>
          <a:prstGeom prst="roundRect">
            <a:avLst>
              <a:gd name="adj" fmla="val 11076"/>
            </a:avLst>
          </a:prstGeom>
          <a:solidFill>
            <a:schemeClr val="bg1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it-IT" sz="12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“</a:t>
            </a:r>
            <a:r>
              <a:rPr lang="it-IT" sz="1200" i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Nulla esiste”</a:t>
            </a:r>
            <a:endParaRPr lang="it-IT" sz="1200" dirty="0" smtClean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sp>
        <p:nvSpPr>
          <p:cNvPr id="17" name="Rettangolo arrotondato 16"/>
          <p:cNvSpPr/>
          <p:nvPr/>
        </p:nvSpPr>
        <p:spPr>
          <a:xfrm>
            <a:off x="3214686" y="2195048"/>
            <a:ext cx="2412000" cy="492919"/>
          </a:xfrm>
          <a:prstGeom prst="roundRect">
            <a:avLst>
              <a:gd name="adj" fmla="val 11076"/>
            </a:avLst>
          </a:prstGeom>
          <a:solidFill>
            <a:schemeClr val="bg1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it-IT" sz="12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Non esiste un principio che dia</a:t>
            </a:r>
            <a:r>
              <a:rPr lang="it-IT" sz="12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it-IT" sz="12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ragione delle cose che sono</a:t>
            </a:r>
          </a:p>
        </p:txBody>
      </p:sp>
      <p:sp>
        <p:nvSpPr>
          <p:cNvPr id="18" name="Rettangolo arrotondato 17"/>
          <p:cNvSpPr/>
          <p:nvPr/>
        </p:nvSpPr>
        <p:spPr>
          <a:xfrm>
            <a:off x="3214686" y="2907768"/>
            <a:ext cx="2412000" cy="492919"/>
          </a:xfrm>
          <a:prstGeom prst="roundRect">
            <a:avLst>
              <a:gd name="adj" fmla="val 11076"/>
            </a:avLst>
          </a:prstGeom>
          <a:solidFill>
            <a:schemeClr val="bg1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it-IT" sz="12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“</a:t>
            </a:r>
            <a:r>
              <a:rPr lang="it-IT" sz="1200" i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Se l’essere esistesse non potrebbe essere pensabile”</a:t>
            </a:r>
            <a:endParaRPr lang="it-IT" sz="1200" dirty="0" smtClean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sp>
        <p:nvSpPr>
          <p:cNvPr id="19" name="Rettangolo arrotondato 18"/>
          <p:cNvSpPr/>
          <p:nvPr/>
        </p:nvSpPr>
        <p:spPr>
          <a:xfrm>
            <a:off x="3214686" y="3620488"/>
            <a:ext cx="2412000" cy="492919"/>
          </a:xfrm>
          <a:prstGeom prst="roundRect">
            <a:avLst>
              <a:gd name="adj" fmla="val 11076"/>
            </a:avLst>
          </a:prstGeom>
          <a:solidFill>
            <a:schemeClr val="bg1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it-IT" sz="12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Ci sono pensati che non esistono </a:t>
            </a:r>
            <a:br>
              <a:rPr lang="it-IT" sz="1200" dirty="0" smtClean="0">
                <a:solidFill>
                  <a:srgbClr val="000000"/>
                </a:solidFill>
                <a:latin typeface="Times New Roman"/>
                <a:cs typeface="Times New Roman"/>
              </a:rPr>
            </a:br>
            <a:r>
              <a:rPr lang="it-IT" sz="12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e non esistenti che sono pensati</a:t>
            </a:r>
          </a:p>
        </p:txBody>
      </p:sp>
      <p:sp>
        <p:nvSpPr>
          <p:cNvPr id="20" name="Rettangolo arrotondato 19"/>
          <p:cNvSpPr/>
          <p:nvPr/>
        </p:nvSpPr>
        <p:spPr>
          <a:xfrm>
            <a:off x="3214686" y="4333208"/>
            <a:ext cx="2412000" cy="492919"/>
          </a:xfrm>
          <a:prstGeom prst="roundRect">
            <a:avLst>
              <a:gd name="adj" fmla="val 11076"/>
            </a:avLst>
          </a:prstGeom>
          <a:solidFill>
            <a:schemeClr val="bg1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it-IT" sz="1200" i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“Se l’essere fosse pensabile non potrebbe essere dicibile”</a:t>
            </a:r>
          </a:p>
        </p:txBody>
      </p:sp>
      <p:sp>
        <p:nvSpPr>
          <p:cNvPr id="21" name="Rettangolo arrotondato 20"/>
          <p:cNvSpPr/>
          <p:nvPr/>
        </p:nvSpPr>
        <p:spPr>
          <a:xfrm>
            <a:off x="3214686" y="5045928"/>
            <a:ext cx="2412000" cy="295751"/>
          </a:xfrm>
          <a:prstGeom prst="roundRect">
            <a:avLst>
              <a:gd name="adj" fmla="val 11076"/>
            </a:avLst>
          </a:prstGeom>
          <a:solidFill>
            <a:schemeClr val="bg1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it-IT" sz="12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Le parole non dicono le cose</a:t>
            </a:r>
          </a:p>
        </p:txBody>
      </p:sp>
      <p:sp>
        <p:nvSpPr>
          <p:cNvPr id="22" name="Rettangolo arrotondato 21"/>
          <p:cNvSpPr/>
          <p:nvPr/>
        </p:nvSpPr>
        <p:spPr>
          <a:xfrm>
            <a:off x="3214686" y="5561482"/>
            <a:ext cx="2412000" cy="1084421"/>
          </a:xfrm>
          <a:prstGeom prst="roundRect">
            <a:avLst>
              <a:gd name="adj" fmla="val 11076"/>
            </a:avLst>
          </a:prstGeom>
          <a:solidFill>
            <a:schemeClr val="bg1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it-IT" sz="1200" i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Retorica,</a:t>
            </a:r>
            <a:r>
              <a:rPr lang="it-IT" sz="1200" dirty="0" smtClean="0">
                <a:solidFill>
                  <a:srgbClr val="000000"/>
                </a:solidFill>
                <a:latin typeface="Times New Roman"/>
                <a:cs typeface="Times New Roman"/>
              </a:rPr>
              <a:t/>
            </a:r>
            <a:br>
              <a:rPr lang="it-IT" sz="1200" dirty="0" smtClean="0">
                <a:solidFill>
                  <a:srgbClr val="000000"/>
                </a:solidFill>
                <a:latin typeface="Times New Roman"/>
                <a:cs typeface="Times New Roman"/>
              </a:rPr>
            </a:br>
            <a:r>
              <a:rPr lang="it-IT" sz="12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arte della persuasione</a:t>
            </a:r>
          </a:p>
          <a:p>
            <a:pPr algn="ctr"/>
            <a:endParaRPr lang="it-IT" sz="1200" dirty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algn="ctr"/>
            <a:r>
              <a:rPr lang="it-IT" sz="1200" i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Poesia,</a:t>
            </a:r>
            <a:r>
              <a:rPr lang="it-IT" sz="1200" dirty="0" smtClean="0">
                <a:solidFill>
                  <a:srgbClr val="000000"/>
                </a:solidFill>
                <a:latin typeface="Times New Roman"/>
                <a:cs typeface="Times New Roman"/>
              </a:rPr>
              <a:t/>
            </a:r>
            <a:br>
              <a:rPr lang="it-IT" sz="1200" dirty="0" smtClean="0">
                <a:solidFill>
                  <a:srgbClr val="000000"/>
                </a:solidFill>
                <a:latin typeface="Times New Roman"/>
                <a:cs typeface="Times New Roman"/>
              </a:rPr>
            </a:br>
            <a:r>
              <a:rPr lang="it-IT" sz="12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Arte dell’inganno</a:t>
            </a:r>
            <a:endParaRPr lang="it-IT" sz="1200" i="1" dirty="0" smtClean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sp>
        <p:nvSpPr>
          <p:cNvPr id="23" name="Rettangolo arrotondato 22"/>
          <p:cNvSpPr/>
          <p:nvPr/>
        </p:nvSpPr>
        <p:spPr>
          <a:xfrm>
            <a:off x="5947910" y="1163944"/>
            <a:ext cx="2412000" cy="1478756"/>
          </a:xfrm>
          <a:prstGeom prst="roundRect">
            <a:avLst>
              <a:gd name="adj" fmla="val 11076"/>
            </a:avLst>
          </a:prstGeom>
          <a:solidFill>
            <a:schemeClr val="bg1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it-IT" sz="12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Uso della sinonimica</a:t>
            </a:r>
          </a:p>
          <a:p>
            <a:pPr algn="ctr"/>
            <a:endParaRPr lang="it-IT" sz="1200" dirty="0" smtClean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algn="ctr"/>
            <a:r>
              <a:rPr lang="it-IT" sz="12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La virtù è il mezzo</a:t>
            </a:r>
            <a:br>
              <a:rPr lang="it-IT" sz="1200" dirty="0" smtClean="0">
                <a:solidFill>
                  <a:srgbClr val="000000"/>
                </a:solidFill>
                <a:latin typeface="Times New Roman"/>
                <a:cs typeface="Times New Roman"/>
              </a:rPr>
            </a:br>
            <a:r>
              <a:rPr lang="it-IT" sz="12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per ottenere l’utile</a:t>
            </a:r>
          </a:p>
          <a:p>
            <a:pPr algn="ctr"/>
            <a:endParaRPr lang="it-IT" sz="1200" dirty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algn="ctr"/>
            <a:r>
              <a:rPr lang="it-IT" sz="12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Gli dei sono l’assolutizzazione</a:t>
            </a:r>
          </a:p>
          <a:p>
            <a:pPr algn="ctr"/>
            <a:r>
              <a:rPr lang="it-IT" sz="1200" dirty="0">
                <a:solidFill>
                  <a:srgbClr val="000000"/>
                </a:solidFill>
                <a:latin typeface="Times New Roman"/>
                <a:cs typeface="Times New Roman"/>
              </a:rPr>
              <a:t>d</a:t>
            </a:r>
            <a:r>
              <a:rPr lang="it-IT" sz="12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ell’utile</a:t>
            </a:r>
          </a:p>
        </p:txBody>
      </p:sp>
      <p:sp>
        <p:nvSpPr>
          <p:cNvPr id="24" name="Rettangolo arrotondato 23"/>
          <p:cNvSpPr/>
          <p:nvPr/>
        </p:nvSpPr>
        <p:spPr>
          <a:xfrm>
            <a:off x="302955" y="642128"/>
            <a:ext cx="2388686" cy="312182"/>
          </a:xfrm>
          <a:prstGeom prst="roundRect">
            <a:avLst>
              <a:gd name="adj" fmla="val 11076"/>
            </a:avLst>
          </a:prstGeom>
          <a:solidFill>
            <a:srgbClr val="94BEB5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it-IT" sz="130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PROTAGORA</a:t>
            </a:r>
          </a:p>
        </p:txBody>
      </p:sp>
      <p:sp>
        <p:nvSpPr>
          <p:cNvPr id="25" name="Rettangolo arrotondato 24"/>
          <p:cNvSpPr/>
          <p:nvPr/>
        </p:nvSpPr>
        <p:spPr>
          <a:xfrm>
            <a:off x="3238000" y="642128"/>
            <a:ext cx="2388686" cy="312182"/>
          </a:xfrm>
          <a:prstGeom prst="roundRect">
            <a:avLst>
              <a:gd name="adj" fmla="val 11076"/>
            </a:avLst>
          </a:prstGeom>
          <a:solidFill>
            <a:srgbClr val="94BEB5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it-IT" sz="130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GORGIA</a:t>
            </a:r>
          </a:p>
        </p:txBody>
      </p:sp>
      <p:sp>
        <p:nvSpPr>
          <p:cNvPr id="26" name="Rettangolo arrotondato 25"/>
          <p:cNvSpPr/>
          <p:nvPr/>
        </p:nvSpPr>
        <p:spPr>
          <a:xfrm>
            <a:off x="5947910" y="642128"/>
            <a:ext cx="2388686" cy="312182"/>
          </a:xfrm>
          <a:prstGeom prst="roundRect">
            <a:avLst>
              <a:gd name="adj" fmla="val 11076"/>
            </a:avLst>
          </a:prstGeom>
          <a:solidFill>
            <a:srgbClr val="94BEB5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it-IT" sz="130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PRODICO</a:t>
            </a:r>
          </a:p>
        </p:txBody>
      </p:sp>
      <p:cxnSp>
        <p:nvCxnSpPr>
          <p:cNvPr id="29" name="Connettore 2 28"/>
          <p:cNvCxnSpPr>
            <a:stCxn id="9" idx="2"/>
            <a:endCxn id="10" idx="0"/>
          </p:cNvCxnSpPr>
          <p:nvPr/>
        </p:nvCxnSpPr>
        <p:spPr>
          <a:xfrm>
            <a:off x="1507380" y="2394012"/>
            <a:ext cx="0" cy="236168"/>
          </a:xfrm>
          <a:prstGeom prst="straightConnector1">
            <a:avLst/>
          </a:prstGeom>
          <a:ln w="38100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Connettore 2 31"/>
          <p:cNvCxnSpPr>
            <a:stCxn id="10" idx="2"/>
            <a:endCxn id="11" idx="0"/>
          </p:cNvCxnSpPr>
          <p:nvPr/>
        </p:nvCxnSpPr>
        <p:spPr>
          <a:xfrm>
            <a:off x="1507380" y="3123099"/>
            <a:ext cx="0" cy="236168"/>
          </a:xfrm>
          <a:prstGeom prst="straightConnector1">
            <a:avLst/>
          </a:prstGeom>
          <a:ln w="38100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Connettore 2 35"/>
          <p:cNvCxnSpPr>
            <a:stCxn id="11" idx="2"/>
            <a:endCxn id="12" idx="0"/>
          </p:cNvCxnSpPr>
          <p:nvPr/>
        </p:nvCxnSpPr>
        <p:spPr>
          <a:xfrm>
            <a:off x="1507380" y="3655018"/>
            <a:ext cx="0" cy="236168"/>
          </a:xfrm>
          <a:prstGeom prst="straightConnector1">
            <a:avLst/>
          </a:prstGeom>
          <a:ln w="38100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Connettore 2 38"/>
          <p:cNvCxnSpPr>
            <a:stCxn id="12" idx="2"/>
            <a:endCxn id="13" idx="0"/>
          </p:cNvCxnSpPr>
          <p:nvPr/>
        </p:nvCxnSpPr>
        <p:spPr>
          <a:xfrm>
            <a:off x="1507380" y="4384105"/>
            <a:ext cx="0" cy="236168"/>
          </a:xfrm>
          <a:prstGeom prst="straightConnector1">
            <a:avLst/>
          </a:prstGeom>
          <a:ln w="38100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Connettore 2 41"/>
          <p:cNvCxnSpPr>
            <a:stCxn id="13" idx="2"/>
            <a:endCxn id="14" idx="0"/>
          </p:cNvCxnSpPr>
          <p:nvPr/>
        </p:nvCxnSpPr>
        <p:spPr>
          <a:xfrm>
            <a:off x="1507380" y="5310359"/>
            <a:ext cx="0" cy="236170"/>
          </a:xfrm>
          <a:prstGeom prst="straightConnector1">
            <a:avLst/>
          </a:prstGeom>
          <a:ln w="38100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Connettore 2 44"/>
          <p:cNvCxnSpPr>
            <a:stCxn id="15" idx="2"/>
            <a:endCxn id="16" idx="0"/>
          </p:cNvCxnSpPr>
          <p:nvPr/>
        </p:nvCxnSpPr>
        <p:spPr>
          <a:xfrm>
            <a:off x="4420686" y="1459695"/>
            <a:ext cx="0" cy="219801"/>
          </a:xfrm>
          <a:prstGeom prst="straightConnector1">
            <a:avLst/>
          </a:prstGeom>
          <a:ln w="38100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Connettore 2 47"/>
          <p:cNvCxnSpPr>
            <a:stCxn id="16" idx="2"/>
            <a:endCxn id="17" idx="0"/>
          </p:cNvCxnSpPr>
          <p:nvPr/>
        </p:nvCxnSpPr>
        <p:spPr>
          <a:xfrm>
            <a:off x="4420686" y="1975247"/>
            <a:ext cx="0" cy="219801"/>
          </a:xfrm>
          <a:prstGeom prst="straightConnector1">
            <a:avLst/>
          </a:prstGeom>
          <a:ln w="38100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Connettore 2 50"/>
          <p:cNvCxnSpPr>
            <a:stCxn id="17" idx="2"/>
            <a:endCxn id="18" idx="0"/>
          </p:cNvCxnSpPr>
          <p:nvPr/>
        </p:nvCxnSpPr>
        <p:spPr>
          <a:xfrm>
            <a:off x="4420686" y="2687967"/>
            <a:ext cx="0" cy="219801"/>
          </a:xfrm>
          <a:prstGeom prst="straightConnector1">
            <a:avLst/>
          </a:prstGeom>
          <a:ln w="38100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Connettore 2 54"/>
          <p:cNvCxnSpPr>
            <a:stCxn id="18" idx="2"/>
            <a:endCxn id="19" idx="0"/>
          </p:cNvCxnSpPr>
          <p:nvPr/>
        </p:nvCxnSpPr>
        <p:spPr>
          <a:xfrm>
            <a:off x="4420686" y="3400687"/>
            <a:ext cx="0" cy="219801"/>
          </a:xfrm>
          <a:prstGeom prst="straightConnector1">
            <a:avLst/>
          </a:prstGeom>
          <a:ln w="38100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Connettore 2 57"/>
          <p:cNvCxnSpPr>
            <a:stCxn id="19" idx="2"/>
            <a:endCxn id="20" idx="0"/>
          </p:cNvCxnSpPr>
          <p:nvPr/>
        </p:nvCxnSpPr>
        <p:spPr>
          <a:xfrm>
            <a:off x="4420686" y="4113407"/>
            <a:ext cx="0" cy="219801"/>
          </a:xfrm>
          <a:prstGeom prst="straightConnector1">
            <a:avLst/>
          </a:prstGeom>
          <a:ln w="38100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Connettore 2 61"/>
          <p:cNvCxnSpPr>
            <a:stCxn id="20" idx="2"/>
            <a:endCxn id="21" idx="0"/>
          </p:cNvCxnSpPr>
          <p:nvPr/>
        </p:nvCxnSpPr>
        <p:spPr>
          <a:xfrm>
            <a:off x="4420686" y="4826127"/>
            <a:ext cx="0" cy="219801"/>
          </a:xfrm>
          <a:prstGeom prst="straightConnector1">
            <a:avLst/>
          </a:prstGeom>
          <a:ln w="38100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5" name="Connettore 2 64"/>
          <p:cNvCxnSpPr>
            <a:stCxn id="21" idx="2"/>
            <a:endCxn id="22" idx="0"/>
          </p:cNvCxnSpPr>
          <p:nvPr/>
        </p:nvCxnSpPr>
        <p:spPr>
          <a:xfrm>
            <a:off x="4420686" y="5341679"/>
            <a:ext cx="0" cy="219803"/>
          </a:xfrm>
          <a:prstGeom prst="straightConnector1">
            <a:avLst/>
          </a:prstGeom>
          <a:ln w="38100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CasellaDiTesto 36"/>
          <p:cNvSpPr txBox="1"/>
          <p:nvPr/>
        </p:nvSpPr>
        <p:spPr>
          <a:xfrm>
            <a:off x="858567" y="80997"/>
            <a:ext cx="433664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600" dirty="0" smtClean="0">
                <a:solidFill>
                  <a:schemeClr val="bg1"/>
                </a:solidFill>
              </a:rPr>
              <a:t>MAPPA 2. I MAESTRI DELLA PRIMA GENERAZIONE</a:t>
            </a:r>
            <a:endParaRPr lang="it-IT" sz="1600" dirty="0">
              <a:solidFill>
                <a:schemeClr val="bg1"/>
              </a:solidFill>
            </a:endParaRPr>
          </a:p>
        </p:txBody>
      </p:sp>
      <p:sp>
        <p:nvSpPr>
          <p:cNvPr id="38" name="Anello 37"/>
          <p:cNvSpPr/>
          <p:nvPr/>
        </p:nvSpPr>
        <p:spPr>
          <a:xfrm>
            <a:off x="142621" y="24930"/>
            <a:ext cx="573942" cy="568636"/>
          </a:xfrm>
          <a:prstGeom prst="donut">
            <a:avLst/>
          </a:prstGeom>
          <a:solidFill>
            <a:srgbClr val="94BEB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10934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arrotondato 4"/>
          <p:cNvSpPr/>
          <p:nvPr/>
        </p:nvSpPr>
        <p:spPr>
          <a:xfrm>
            <a:off x="163133" y="1810779"/>
            <a:ext cx="2160000" cy="312182"/>
          </a:xfrm>
          <a:prstGeom prst="roundRect">
            <a:avLst>
              <a:gd name="adj" fmla="val 11076"/>
            </a:avLst>
          </a:prstGeom>
          <a:solidFill>
            <a:srgbClr val="94BEB5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it-IT" sz="130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ERISTI</a:t>
            </a:r>
          </a:p>
        </p:txBody>
      </p:sp>
      <p:sp>
        <p:nvSpPr>
          <p:cNvPr id="7" name="Rettangolo arrotondato 6"/>
          <p:cNvSpPr/>
          <p:nvPr/>
        </p:nvSpPr>
        <p:spPr>
          <a:xfrm>
            <a:off x="163133" y="2963216"/>
            <a:ext cx="2160000" cy="312182"/>
          </a:xfrm>
          <a:prstGeom prst="roundRect">
            <a:avLst>
              <a:gd name="adj" fmla="val 11076"/>
            </a:avLst>
          </a:prstGeom>
          <a:solidFill>
            <a:srgbClr val="94BEB5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it-IT" sz="130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SOFISTI POLITICI</a:t>
            </a:r>
          </a:p>
        </p:txBody>
      </p:sp>
      <p:sp>
        <p:nvSpPr>
          <p:cNvPr id="8" name="Rettangolo arrotondato 7"/>
          <p:cNvSpPr/>
          <p:nvPr/>
        </p:nvSpPr>
        <p:spPr>
          <a:xfrm>
            <a:off x="163131" y="4202104"/>
            <a:ext cx="2160000" cy="312182"/>
          </a:xfrm>
          <a:prstGeom prst="roundRect">
            <a:avLst>
              <a:gd name="adj" fmla="val 11076"/>
            </a:avLst>
          </a:prstGeom>
          <a:solidFill>
            <a:srgbClr val="94BEB5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it-IT" sz="130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SOFISTI NATURALISTI</a:t>
            </a:r>
          </a:p>
        </p:txBody>
      </p:sp>
      <p:sp>
        <p:nvSpPr>
          <p:cNvPr id="9" name="Rettangolo arrotondato 8"/>
          <p:cNvSpPr/>
          <p:nvPr/>
        </p:nvSpPr>
        <p:spPr>
          <a:xfrm>
            <a:off x="2773207" y="1597181"/>
            <a:ext cx="1992507" cy="739378"/>
          </a:xfrm>
          <a:prstGeom prst="roundRect">
            <a:avLst>
              <a:gd name="adj" fmla="val 11076"/>
            </a:avLst>
          </a:prstGeom>
          <a:solidFill>
            <a:srgbClr val="FFFFFF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Arte del contendere</a:t>
            </a:r>
          </a:p>
          <a:p>
            <a:pPr algn="ctr"/>
            <a:r>
              <a:rPr lang="it-IT" sz="1300" dirty="0">
                <a:solidFill>
                  <a:srgbClr val="000000"/>
                </a:solidFill>
                <a:latin typeface="Times New Roman"/>
                <a:cs typeface="Times New Roman"/>
              </a:rPr>
              <a:t>c</a:t>
            </a:r>
            <a: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he ha per fine</a:t>
            </a:r>
          </a:p>
          <a:p>
            <a:pPr algn="ctr"/>
            <a:r>
              <a:rPr lang="it-IT" sz="1300" dirty="0">
                <a:solidFill>
                  <a:srgbClr val="000000"/>
                </a:solidFill>
                <a:latin typeface="Times New Roman"/>
                <a:cs typeface="Times New Roman"/>
              </a:rPr>
              <a:t>i</a:t>
            </a:r>
            <a: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l contendere medesimo</a:t>
            </a:r>
          </a:p>
        </p:txBody>
      </p:sp>
      <p:sp>
        <p:nvSpPr>
          <p:cNvPr id="10" name="Rettangolo arrotondato 9"/>
          <p:cNvSpPr/>
          <p:nvPr/>
        </p:nvSpPr>
        <p:spPr>
          <a:xfrm>
            <a:off x="2773207" y="2749618"/>
            <a:ext cx="1992507" cy="739378"/>
          </a:xfrm>
          <a:prstGeom prst="roundRect">
            <a:avLst>
              <a:gd name="adj" fmla="val 11076"/>
            </a:avLst>
          </a:prstGeom>
          <a:solidFill>
            <a:srgbClr val="FFFFFF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Arte della dialettica</a:t>
            </a:r>
            <a:b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</a:br>
            <a: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che ha per fine la</a:t>
            </a:r>
            <a:b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</a:br>
            <a: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conquista del potere</a:t>
            </a:r>
          </a:p>
        </p:txBody>
      </p:sp>
      <p:sp>
        <p:nvSpPr>
          <p:cNvPr id="11" name="Rettangolo arrotondato 10"/>
          <p:cNvSpPr/>
          <p:nvPr/>
        </p:nvSpPr>
        <p:spPr>
          <a:xfrm>
            <a:off x="2773207" y="3988506"/>
            <a:ext cx="1992507" cy="739378"/>
          </a:xfrm>
          <a:prstGeom prst="roundRect">
            <a:avLst>
              <a:gd name="adj" fmla="val 11076"/>
            </a:avLst>
          </a:prstGeom>
          <a:solidFill>
            <a:srgbClr val="FFFFFF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Contrapposizione tra</a:t>
            </a:r>
            <a:b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</a:br>
            <a: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legge di natura</a:t>
            </a:r>
            <a:b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</a:br>
            <a: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e legge dell’uomo</a:t>
            </a:r>
          </a:p>
        </p:txBody>
      </p:sp>
      <p:sp>
        <p:nvSpPr>
          <p:cNvPr id="12" name="Rettangolo arrotondato 11"/>
          <p:cNvSpPr/>
          <p:nvPr/>
        </p:nvSpPr>
        <p:spPr>
          <a:xfrm>
            <a:off x="5266400" y="1810779"/>
            <a:ext cx="3587926" cy="312182"/>
          </a:xfrm>
          <a:prstGeom prst="roundRect">
            <a:avLst>
              <a:gd name="adj" fmla="val 11076"/>
            </a:avLst>
          </a:prstGeom>
          <a:solidFill>
            <a:srgbClr val="FFFFFF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Sofismi: dilemmi insolubili</a:t>
            </a:r>
          </a:p>
        </p:txBody>
      </p:sp>
      <p:sp>
        <p:nvSpPr>
          <p:cNvPr id="13" name="Rettangolo arrotondato 12"/>
          <p:cNvSpPr/>
          <p:nvPr/>
        </p:nvSpPr>
        <p:spPr>
          <a:xfrm>
            <a:off x="5266402" y="2605831"/>
            <a:ext cx="3599996" cy="1068207"/>
          </a:xfrm>
          <a:prstGeom prst="roundRect">
            <a:avLst>
              <a:gd name="adj" fmla="val 11076"/>
            </a:avLst>
          </a:prstGeom>
          <a:solidFill>
            <a:srgbClr val="FFFFFF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marL="896938" indent="-896938" defTabSz="346075"/>
            <a:r>
              <a:rPr lang="it-IT" sz="1300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Crizia</a:t>
            </a:r>
            <a: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: 	gli dei sono creati dai potenti</a:t>
            </a:r>
          </a:p>
          <a:p>
            <a:pPr marL="896938" indent="-896938" defTabSz="346075"/>
            <a:r>
              <a:rPr lang="it-IT" sz="1300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Trasimaco</a:t>
            </a:r>
            <a: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: 	il giusto è il vantaggio del più potente</a:t>
            </a:r>
          </a:p>
          <a:p>
            <a:pPr marL="896938" indent="-896938" defTabSz="346075"/>
            <a:r>
              <a:rPr lang="it-IT" sz="1300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Callicle</a:t>
            </a:r>
            <a: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: 	è giusto per natura che il forte domini sul debole</a:t>
            </a:r>
          </a:p>
        </p:txBody>
      </p:sp>
      <p:sp>
        <p:nvSpPr>
          <p:cNvPr id="14" name="Rettangolo arrotondato 13"/>
          <p:cNvSpPr/>
          <p:nvPr/>
        </p:nvSpPr>
        <p:spPr>
          <a:xfrm>
            <a:off x="5266400" y="3905009"/>
            <a:ext cx="3600000" cy="952976"/>
          </a:xfrm>
          <a:prstGeom prst="roundRect">
            <a:avLst>
              <a:gd name="adj" fmla="val 11076"/>
            </a:avLst>
          </a:prstGeom>
          <a:solidFill>
            <a:srgbClr val="FFFFFF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marL="896938" indent="-896938"/>
            <a: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Ippia: 	la natura unisce gli uomini,</a:t>
            </a:r>
            <a:r>
              <a:rPr lang="it-IT" sz="13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la legge li divide</a:t>
            </a:r>
          </a:p>
          <a:p>
            <a:pPr marL="896938" indent="-896938"/>
            <a:r>
              <a:rPr lang="it-IT" sz="1300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Antifonte</a:t>
            </a:r>
            <a: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: 	la natura è verità, la legge opinione</a:t>
            </a:r>
          </a:p>
          <a:p>
            <a:pPr marL="896938" indent="-896938"/>
            <a: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Cosmopolitismo ed egualitarismo</a:t>
            </a:r>
          </a:p>
        </p:txBody>
      </p:sp>
      <p:cxnSp>
        <p:nvCxnSpPr>
          <p:cNvPr id="15" name="Connettore 2 14"/>
          <p:cNvCxnSpPr/>
          <p:nvPr/>
        </p:nvCxnSpPr>
        <p:spPr>
          <a:xfrm>
            <a:off x="4851161" y="1996083"/>
            <a:ext cx="334958" cy="6805"/>
          </a:xfrm>
          <a:prstGeom prst="straightConnector1">
            <a:avLst/>
          </a:prstGeom>
          <a:ln w="38100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2 16"/>
          <p:cNvCxnSpPr/>
          <p:nvPr/>
        </p:nvCxnSpPr>
        <p:spPr>
          <a:xfrm>
            <a:off x="2442600" y="2002888"/>
            <a:ext cx="334958" cy="6805"/>
          </a:xfrm>
          <a:prstGeom prst="straightConnector1">
            <a:avLst/>
          </a:prstGeom>
          <a:ln w="38100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2 17"/>
          <p:cNvCxnSpPr/>
          <p:nvPr/>
        </p:nvCxnSpPr>
        <p:spPr>
          <a:xfrm>
            <a:off x="2427521" y="3110661"/>
            <a:ext cx="334958" cy="6805"/>
          </a:xfrm>
          <a:prstGeom prst="straightConnector1">
            <a:avLst/>
          </a:prstGeom>
          <a:ln w="38100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Connettore 2 18"/>
          <p:cNvCxnSpPr/>
          <p:nvPr/>
        </p:nvCxnSpPr>
        <p:spPr>
          <a:xfrm>
            <a:off x="2427521" y="4392258"/>
            <a:ext cx="334958" cy="6805"/>
          </a:xfrm>
          <a:prstGeom prst="straightConnector1">
            <a:avLst/>
          </a:prstGeom>
          <a:ln w="38100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Connettore 2 19"/>
          <p:cNvCxnSpPr/>
          <p:nvPr/>
        </p:nvCxnSpPr>
        <p:spPr>
          <a:xfrm>
            <a:off x="4765714" y="3117466"/>
            <a:ext cx="334958" cy="6805"/>
          </a:xfrm>
          <a:prstGeom prst="straightConnector1">
            <a:avLst/>
          </a:prstGeom>
          <a:ln w="38100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Connettore 2 20"/>
          <p:cNvCxnSpPr/>
          <p:nvPr/>
        </p:nvCxnSpPr>
        <p:spPr>
          <a:xfrm>
            <a:off x="4851161" y="4376305"/>
            <a:ext cx="334958" cy="6805"/>
          </a:xfrm>
          <a:prstGeom prst="straightConnector1">
            <a:avLst/>
          </a:prstGeom>
          <a:ln w="38100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CasellaDiTesto 21"/>
          <p:cNvSpPr txBox="1"/>
          <p:nvPr/>
        </p:nvSpPr>
        <p:spPr>
          <a:xfrm>
            <a:off x="858567" y="80997"/>
            <a:ext cx="338165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600" dirty="0" smtClean="0">
                <a:solidFill>
                  <a:schemeClr val="bg1"/>
                </a:solidFill>
              </a:rPr>
              <a:t>MAPPA </a:t>
            </a:r>
            <a:r>
              <a:rPr lang="it-IT" sz="1600" dirty="0">
                <a:solidFill>
                  <a:schemeClr val="bg1"/>
                </a:solidFill>
              </a:rPr>
              <a:t>3</a:t>
            </a:r>
            <a:r>
              <a:rPr lang="it-IT" sz="1600" dirty="0" smtClean="0">
                <a:solidFill>
                  <a:schemeClr val="bg1"/>
                </a:solidFill>
              </a:rPr>
              <a:t>. LA SECONDA GENERAZIONE</a:t>
            </a:r>
            <a:endParaRPr lang="it-IT" sz="1600" dirty="0">
              <a:solidFill>
                <a:schemeClr val="bg1"/>
              </a:solidFill>
            </a:endParaRPr>
          </a:p>
        </p:txBody>
      </p:sp>
      <p:sp>
        <p:nvSpPr>
          <p:cNvPr id="23" name="Anello 22"/>
          <p:cNvSpPr/>
          <p:nvPr/>
        </p:nvSpPr>
        <p:spPr>
          <a:xfrm>
            <a:off x="142621" y="24930"/>
            <a:ext cx="573942" cy="568636"/>
          </a:xfrm>
          <a:prstGeom prst="donut">
            <a:avLst/>
          </a:prstGeom>
          <a:solidFill>
            <a:srgbClr val="94BEB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80021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7" name="Connettore 2 26"/>
          <p:cNvCxnSpPr>
            <a:endCxn id="18" idx="0"/>
          </p:cNvCxnSpPr>
          <p:nvPr/>
        </p:nvCxnSpPr>
        <p:spPr>
          <a:xfrm>
            <a:off x="7336822" y="1214557"/>
            <a:ext cx="20113" cy="4938944"/>
          </a:xfrm>
          <a:prstGeom prst="straightConnector1">
            <a:avLst/>
          </a:prstGeom>
          <a:ln w="38100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Rettangolo arrotondato 4"/>
          <p:cNvSpPr/>
          <p:nvPr/>
        </p:nvSpPr>
        <p:spPr>
          <a:xfrm>
            <a:off x="377137" y="1573213"/>
            <a:ext cx="2354382" cy="739378"/>
          </a:xfrm>
          <a:prstGeom prst="roundRect">
            <a:avLst>
              <a:gd name="adj" fmla="val 11076"/>
            </a:avLst>
          </a:prstGeom>
          <a:solidFill>
            <a:srgbClr val="FFFFFF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it-IT" sz="1300" b="1" dirty="0" smtClean="0">
                <a:solidFill>
                  <a:srgbClr val="A23B6A"/>
                </a:solidFill>
                <a:latin typeface="Times New Roman"/>
                <a:cs typeface="Times New Roman"/>
              </a:rPr>
              <a:t>Naturalisti</a:t>
            </a:r>
          </a:p>
          <a:p>
            <a:pPr algn="ctr"/>
            <a: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Identificano il divino</a:t>
            </a:r>
            <a:b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</a:br>
            <a: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con il principio</a:t>
            </a:r>
          </a:p>
        </p:txBody>
      </p:sp>
      <p:sp>
        <p:nvSpPr>
          <p:cNvPr id="7" name="Rettangolo arrotondato 6"/>
          <p:cNvSpPr/>
          <p:nvPr/>
        </p:nvSpPr>
        <p:spPr>
          <a:xfrm>
            <a:off x="377137" y="3415038"/>
            <a:ext cx="2354382" cy="739378"/>
          </a:xfrm>
          <a:prstGeom prst="roundRect">
            <a:avLst>
              <a:gd name="adj" fmla="val 11076"/>
            </a:avLst>
          </a:prstGeom>
          <a:solidFill>
            <a:srgbClr val="FFFFFF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it-IT" sz="1300" b="1" dirty="0" smtClean="0">
                <a:solidFill>
                  <a:srgbClr val="A23B6A"/>
                </a:solidFill>
                <a:latin typeface="Times New Roman"/>
                <a:cs typeface="Times New Roman"/>
              </a:rPr>
              <a:t>Naturalisti</a:t>
            </a:r>
          </a:p>
          <a:p>
            <a:pPr algn="ctr"/>
            <a: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Identificano la verità</a:t>
            </a:r>
            <a:b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</a:br>
            <a: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con il logos</a:t>
            </a:r>
          </a:p>
        </p:txBody>
      </p:sp>
      <p:sp>
        <p:nvSpPr>
          <p:cNvPr id="8" name="Rettangolo arrotondato 7"/>
          <p:cNvSpPr/>
          <p:nvPr/>
        </p:nvSpPr>
        <p:spPr>
          <a:xfrm>
            <a:off x="377137" y="5178644"/>
            <a:ext cx="2354382" cy="739378"/>
          </a:xfrm>
          <a:prstGeom prst="roundRect">
            <a:avLst>
              <a:gd name="adj" fmla="val 11076"/>
            </a:avLst>
          </a:prstGeom>
          <a:solidFill>
            <a:srgbClr val="FFFFFF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it-IT" sz="1300" b="1" dirty="0" smtClean="0">
                <a:solidFill>
                  <a:srgbClr val="A23B6A"/>
                </a:solidFill>
                <a:latin typeface="Times New Roman"/>
                <a:cs typeface="Times New Roman"/>
              </a:rPr>
              <a:t>Naturalisti</a:t>
            </a:r>
          </a:p>
          <a:p>
            <a:pPr algn="ctr"/>
            <a: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Leggono l’uomo</a:t>
            </a:r>
            <a:b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</a:br>
            <a: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in relazione alla verità</a:t>
            </a:r>
          </a:p>
        </p:txBody>
      </p:sp>
      <p:sp>
        <p:nvSpPr>
          <p:cNvPr id="9" name="Rettangolo arrotondato 8"/>
          <p:cNvSpPr/>
          <p:nvPr/>
        </p:nvSpPr>
        <p:spPr>
          <a:xfrm>
            <a:off x="3344918" y="1573213"/>
            <a:ext cx="2354382" cy="739378"/>
          </a:xfrm>
          <a:prstGeom prst="roundRect">
            <a:avLst>
              <a:gd name="adj" fmla="val 11076"/>
            </a:avLst>
          </a:prstGeom>
          <a:solidFill>
            <a:srgbClr val="FFFFFF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it-IT" sz="1300" b="1" dirty="0" smtClean="0">
                <a:solidFill>
                  <a:srgbClr val="A23B6A"/>
                </a:solidFill>
                <a:latin typeface="Times New Roman"/>
                <a:cs typeface="Times New Roman"/>
              </a:rPr>
              <a:t>Sofisti</a:t>
            </a:r>
          </a:p>
          <a:p>
            <a:pPr algn="ctr"/>
            <a: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Negando il principio</a:t>
            </a:r>
            <a:b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</a:br>
            <a: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negano il divino</a:t>
            </a:r>
          </a:p>
        </p:txBody>
      </p:sp>
      <p:sp>
        <p:nvSpPr>
          <p:cNvPr id="10" name="Rettangolo arrotondato 9"/>
          <p:cNvSpPr/>
          <p:nvPr/>
        </p:nvSpPr>
        <p:spPr>
          <a:xfrm>
            <a:off x="3344918" y="3415038"/>
            <a:ext cx="2354382" cy="739378"/>
          </a:xfrm>
          <a:prstGeom prst="roundRect">
            <a:avLst>
              <a:gd name="adj" fmla="val 11076"/>
            </a:avLst>
          </a:prstGeom>
          <a:solidFill>
            <a:srgbClr val="FFFFFF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it-IT" sz="1300" b="1" dirty="0" smtClean="0">
                <a:solidFill>
                  <a:srgbClr val="A23B6A"/>
                </a:solidFill>
                <a:latin typeface="Times New Roman"/>
                <a:cs typeface="Times New Roman"/>
              </a:rPr>
              <a:t>Sofisti</a:t>
            </a:r>
          </a:p>
          <a:p>
            <a:pPr algn="ctr"/>
            <a: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Separano il logo</a:t>
            </a:r>
            <a:b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</a:br>
            <a: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dalla verità</a:t>
            </a:r>
          </a:p>
        </p:txBody>
      </p:sp>
      <p:sp>
        <p:nvSpPr>
          <p:cNvPr id="11" name="Rettangolo arrotondato 10"/>
          <p:cNvSpPr/>
          <p:nvPr/>
        </p:nvSpPr>
        <p:spPr>
          <a:xfrm>
            <a:off x="3344918" y="5178644"/>
            <a:ext cx="2354382" cy="739378"/>
          </a:xfrm>
          <a:prstGeom prst="roundRect">
            <a:avLst>
              <a:gd name="adj" fmla="val 11076"/>
            </a:avLst>
          </a:prstGeom>
          <a:solidFill>
            <a:srgbClr val="FFFFFF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it-IT" sz="1300" b="1" dirty="0" smtClean="0">
                <a:solidFill>
                  <a:srgbClr val="A23B6A"/>
                </a:solidFill>
                <a:latin typeface="Times New Roman"/>
                <a:cs typeface="Times New Roman"/>
              </a:rPr>
              <a:t>Sofisti</a:t>
            </a:r>
          </a:p>
          <a:p>
            <a:pPr algn="ctr"/>
            <a: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Leggono l’uomo come</a:t>
            </a:r>
            <a:b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</a:br>
            <a: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sensazione ed emozione </a:t>
            </a:r>
          </a:p>
        </p:txBody>
      </p:sp>
      <p:sp>
        <p:nvSpPr>
          <p:cNvPr id="12" name="Rettangolo arrotondato 11"/>
          <p:cNvSpPr/>
          <p:nvPr/>
        </p:nvSpPr>
        <p:spPr>
          <a:xfrm>
            <a:off x="6168934" y="1573213"/>
            <a:ext cx="2376000" cy="739378"/>
          </a:xfrm>
          <a:prstGeom prst="roundRect">
            <a:avLst>
              <a:gd name="adj" fmla="val 11076"/>
            </a:avLst>
          </a:prstGeom>
          <a:solidFill>
            <a:srgbClr val="FFFFFF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Necessità di trovare una </a:t>
            </a:r>
            <a:b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</a:br>
            <a: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dimensione adatta </a:t>
            </a:r>
            <a:b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</a:br>
            <a: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al divino</a:t>
            </a:r>
          </a:p>
        </p:txBody>
      </p:sp>
      <p:sp>
        <p:nvSpPr>
          <p:cNvPr id="13" name="Rettangolo arrotondato 12"/>
          <p:cNvSpPr/>
          <p:nvPr/>
        </p:nvSpPr>
        <p:spPr>
          <a:xfrm>
            <a:off x="6168934" y="3415038"/>
            <a:ext cx="2375999" cy="739378"/>
          </a:xfrm>
          <a:prstGeom prst="roundRect">
            <a:avLst>
              <a:gd name="adj" fmla="val 11076"/>
            </a:avLst>
          </a:prstGeom>
          <a:solidFill>
            <a:srgbClr val="FFFFFF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it-IT" sz="1300" dirty="0">
                <a:solidFill>
                  <a:srgbClr val="000000"/>
                </a:solidFill>
                <a:latin typeface="Times New Roman"/>
                <a:cs typeface="Times New Roman"/>
              </a:rPr>
              <a:t>Necessità di trovare una dimensione adatta per l’incontro tra logos e verità</a:t>
            </a:r>
          </a:p>
        </p:txBody>
      </p:sp>
      <p:sp>
        <p:nvSpPr>
          <p:cNvPr id="14" name="Rettangolo arrotondato 13"/>
          <p:cNvSpPr/>
          <p:nvPr/>
        </p:nvSpPr>
        <p:spPr>
          <a:xfrm>
            <a:off x="6168934" y="5178644"/>
            <a:ext cx="2354382" cy="739378"/>
          </a:xfrm>
          <a:prstGeom prst="roundRect">
            <a:avLst>
              <a:gd name="adj" fmla="val 11076"/>
            </a:avLst>
          </a:prstGeom>
          <a:solidFill>
            <a:srgbClr val="FFFFFF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Necessità di trovare </a:t>
            </a:r>
            <a:b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</a:br>
            <a: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una dimensione adatta</a:t>
            </a:r>
            <a:b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</a:br>
            <a: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a definire l’uomo</a:t>
            </a:r>
          </a:p>
        </p:txBody>
      </p:sp>
      <p:sp>
        <p:nvSpPr>
          <p:cNvPr id="15" name="Rettangolo arrotondato 14"/>
          <p:cNvSpPr/>
          <p:nvPr/>
        </p:nvSpPr>
        <p:spPr>
          <a:xfrm>
            <a:off x="377137" y="840254"/>
            <a:ext cx="8167796" cy="312182"/>
          </a:xfrm>
          <a:prstGeom prst="roundRect">
            <a:avLst>
              <a:gd name="adj" fmla="val 11076"/>
            </a:avLst>
          </a:prstGeom>
          <a:solidFill>
            <a:srgbClr val="94BEB5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it-IT" sz="130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Divino</a:t>
            </a:r>
          </a:p>
        </p:txBody>
      </p:sp>
      <p:sp>
        <p:nvSpPr>
          <p:cNvPr id="16" name="Rettangolo arrotondato 15"/>
          <p:cNvSpPr/>
          <p:nvPr/>
        </p:nvSpPr>
        <p:spPr>
          <a:xfrm>
            <a:off x="355520" y="2682079"/>
            <a:ext cx="8167796" cy="312182"/>
          </a:xfrm>
          <a:prstGeom prst="roundRect">
            <a:avLst>
              <a:gd name="adj" fmla="val 11076"/>
            </a:avLst>
          </a:prstGeom>
          <a:solidFill>
            <a:srgbClr val="94BEB5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it-IT" sz="130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Verità</a:t>
            </a:r>
          </a:p>
        </p:txBody>
      </p:sp>
      <p:sp>
        <p:nvSpPr>
          <p:cNvPr id="17" name="Rettangolo arrotondato 16"/>
          <p:cNvSpPr/>
          <p:nvPr/>
        </p:nvSpPr>
        <p:spPr>
          <a:xfrm>
            <a:off x="377137" y="4440030"/>
            <a:ext cx="8167796" cy="312182"/>
          </a:xfrm>
          <a:prstGeom prst="roundRect">
            <a:avLst>
              <a:gd name="adj" fmla="val 11076"/>
            </a:avLst>
          </a:prstGeom>
          <a:solidFill>
            <a:srgbClr val="94BEB5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it-IT" sz="130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Uomo</a:t>
            </a:r>
          </a:p>
        </p:txBody>
      </p:sp>
      <p:sp>
        <p:nvSpPr>
          <p:cNvPr id="18" name="Rettangolo arrotondato 17"/>
          <p:cNvSpPr/>
          <p:nvPr/>
        </p:nvSpPr>
        <p:spPr>
          <a:xfrm>
            <a:off x="6168935" y="6153501"/>
            <a:ext cx="2376000" cy="312182"/>
          </a:xfrm>
          <a:prstGeom prst="roundRect">
            <a:avLst>
              <a:gd name="adj" fmla="val 11076"/>
            </a:avLst>
          </a:prstGeom>
          <a:solidFill>
            <a:srgbClr val="94BEB5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it-IT" sz="130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SOCRATE</a:t>
            </a:r>
          </a:p>
        </p:txBody>
      </p:sp>
      <p:cxnSp>
        <p:nvCxnSpPr>
          <p:cNvPr id="19" name="Connettore 2 18"/>
          <p:cNvCxnSpPr>
            <a:endCxn id="5" idx="0"/>
          </p:cNvCxnSpPr>
          <p:nvPr/>
        </p:nvCxnSpPr>
        <p:spPr>
          <a:xfrm flipH="1">
            <a:off x="1554328" y="1238521"/>
            <a:ext cx="3113" cy="334692"/>
          </a:xfrm>
          <a:prstGeom prst="straightConnector1">
            <a:avLst/>
          </a:prstGeom>
          <a:ln w="38100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Connettore 2 21"/>
          <p:cNvCxnSpPr/>
          <p:nvPr/>
        </p:nvCxnSpPr>
        <p:spPr>
          <a:xfrm flipH="1">
            <a:off x="1557441" y="3048023"/>
            <a:ext cx="3113" cy="334692"/>
          </a:xfrm>
          <a:prstGeom prst="straightConnector1">
            <a:avLst/>
          </a:prstGeom>
          <a:ln w="38100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Connettore 2 22"/>
          <p:cNvCxnSpPr/>
          <p:nvPr/>
        </p:nvCxnSpPr>
        <p:spPr>
          <a:xfrm flipH="1">
            <a:off x="1560554" y="4788809"/>
            <a:ext cx="3113" cy="334692"/>
          </a:xfrm>
          <a:prstGeom prst="straightConnector1">
            <a:avLst/>
          </a:prstGeom>
          <a:ln w="38100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2 23"/>
          <p:cNvCxnSpPr/>
          <p:nvPr/>
        </p:nvCxnSpPr>
        <p:spPr>
          <a:xfrm flipH="1">
            <a:off x="4522110" y="1223575"/>
            <a:ext cx="3113" cy="334692"/>
          </a:xfrm>
          <a:prstGeom prst="straightConnector1">
            <a:avLst/>
          </a:prstGeom>
          <a:ln w="38100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2 24"/>
          <p:cNvCxnSpPr/>
          <p:nvPr/>
        </p:nvCxnSpPr>
        <p:spPr>
          <a:xfrm flipH="1">
            <a:off x="4512304" y="3048023"/>
            <a:ext cx="3113" cy="334692"/>
          </a:xfrm>
          <a:prstGeom prst="straightConnector1">
            <a:avLst/>
          </a:prstGeom>
          <a:ln w="38100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Connettore 2 25"/>
          <p:cNvCxnSpPr/>
          <p:nvPr/>
        </p:nvCxnSpPr>
        <p:spPr>
          <a:xfrm flipH="1">
            <a:off x="4509191" y="4788809"/>
            <a:ext cx="3113" cy="334692"/>
          </a:xfrm>
          <a:prstGeom prst="straightConnector1">
            <a:avLst/>
          </a:prstGeom>
          <a:ln w="38100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Connettore 2 32"/>
          <p:cNvCxnSpPr>
            <a:stCxn id="9" idx="3"/>
            <a:endCxn id="12" idx="1"/>
          </p:cNvCxnSpPr>
          <p:nvPr/>
        </p:nvCxnSpPr>
        <p:spPr>
          <a:xfrm>
            <a:off x="5699300" y="1942902"/>
            <a:ext cx="469634" cy="0"/>
          </a:xfrm>
          <a:prstGeom prst="straightConnector1">
            <a:avLst/>
          </a:prstGeom>
          <a:ln w="38100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Connettore 2 35"/>
          <p:cNvCxnSpPr>
            <a:stCxn id="10" idx="3"/>
            <a:endCxn id="13" idx="1"/>
          </p:cNvCxnSpPr>
          <p:nvPr/>
        </p:nvCxnSpPr>
        <p:spPr>
          <a:xfrm>
            <a:off x="5699300" y="3784727"/>
            <a:ext cx="469634" cy="0"/>
          </a:xfrm>
          <a:prstGeom prst="straightConnector1">
            <a:avLst/>
          </a:prstGeom>
          <a:ln w="38100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Connettore 2 38"/>
          <p:cNvCxnSpPr>
            <a:stCxn id="11" idx="3"/>
            <a:endCxn id="14" idx="1"/>
          </p:cNvCxnSpPr>
          <p:nvPr/>
        </p:nvCxnSpPr>
        <p:spPr>
          <a:xfrm>
            <a:off x="5699300" y="5548333"/>
            <a:ext cx="469634" cy="0"/>
          </a:xfrm>
          <a:prstGeom prst="straightConnector1">
            <a:avLst/>
          </a:prstGeom>
          <a:ln w="38100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CasellaDiTesto 29"/>
          <p:cNvSpPr txBox="1"/>
          <p:nvPr/>
        </p:nvSpPr>
        <p:spPr>
          <a:xfrm>
            <a:off x="858567" y="80997"/>
            <a:ext cx="368923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600" dirty="0" smtClean="0">
                <a:solidFill>
                  <a:schemeClr val="bg1"/>
                </a:solidFill>
              </a:rPr>
              <a:t>MAPPA 4. CONCLUSIONI SULLA SOFISTICA</a:t>
            </a:r>
            <a:endParaRPr lang="it-IT" sz="1600" dirty="0">
              <a:solidFill>
                <a:schemeClr val="bg1"/>
              </a:solidFill>
            </a:endParaRPr>
          </a:p>
        </p:txBody>
      </p:sp>
      <p:sp>
        <p:nvSpPr>
          <p:cNvPr id="31" name="Anello 30"/>
          <p:cNvSpPr/>
          <p:nvPr/>
        </p:nvSpPr>
        <p:spPr>
          <a:xfrm>
            <a:off x="142621" y="24930"/>
            <a:ext cx="573942" cy="568636"/>
          </a:xfrm>
          <a:prstGeom prst="donut">
            <a:avLst/>
          </a:prstGeom>
          <a:solidFill>
            <a:srgbClr val="94BEB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1893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" name="Connettore 2 17"/>
          <p:cNvCxnSpPr>
            <a:stCxn id="5" idx="3"/>
            <a:endCxn id="14" idx="1"/>
          </p:cNvCxnSpPr>
          <p:nvPr/>
        </p:nvCxnSpPr>
        <p:spPr>
          <a:xfrm>
            <a:off x="2830899" y="1241056"/>
            <a:ext cx="703304" cy="0"/>
          </a:xfrm>
          <a:prstGeom prst="straightConnector1">
            <a:avLst/>
          </a:prstGeom>
          <a:ln w="38100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Connettore 2 19"/>
          <p:cNvCxnSpPr>
            <a:stCxn id="16" idx="1"/>
            <a:endCxn id="14" idx="3"/>
          </p:cNvCxnSpPr>
          <p:nvPr/>
        </p:nvCxnSpPr>
        <p:spPr>
          <a:xfrm flipH="1" flipV="1">
            <a:off x="5694203" y="1241056"/>
            <a:ext cx="520252" cy="10943"/>
          </a:xfrm>
          <a:prstGeom prst="straightConnector1">
            <a:avLst/>
          </a:prstGeom>
          <a:ln w="38100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Connettore 2 22"/>
          <p:cNvCxnSpPr>
            <a:stCxn id="17" idx="2"/>
            <a:endCxn id="15" idx="0"/>
          </p:cNvCxnSpPr>
          <p:nvPr/>
        </p:nvCxnSpPr>
        <p:spPr>
          <a:xfrm flipH="1">
            <a:off x="4610855" y="1959357"/>
            <a:ext cx="3348" cy="623558"/>
          </a:xfrm>
          <a:prstGeom prst="straightConnector1">
            <a:avLst/>
          </a:prstGeom>
          <a:ln w="38100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Connettore 4 27"/>
          <p:cNvCxnSpPr>
            <a:stCxn id="15" idx="1"/>
            <a:endCxn id="7" idx="0"/>
          </p:cNvCxnSpPr>
          <p:nvPr/>
        </p:nvCxnSpPr>
        <p:spPr>
          <a:xfrm rot="10800000" flipV="1">
            <a:off x="1750899" y="2739006"/>
            <a:ext cx="1779956" cy="312182"/>
          </a:xfrm>
          <a:prstGeom prst="bentConnector2">
            <a:avLst/>
          </a:prstGeom>
          <a:ln w="38100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Connettore 4 29"/>
          <p:cNvCxnSpPr>
            <a:stCxn id="15" idx="3"/>
            <a:endCxn id="9" idx="0"/>
          </p:cNvCxnSpPr>
          <p:nvPr/>
        </p:nvCxnSpPr>
        <p:spPr>
          <a:xfrm>
            <a:off x="5690855" y="2739006"/>
            <a:ext cx="1708057" cy="312182"/>
          </a:xfrm>
          <a:prstGeom prst="bentConnector2">
            <a:avLst/>
          </a:prstGeom>
          <a:ln w="38100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Connettore 4 30"/>
          <p:cNvCxnSpPr>
            <a:stCxn id="8" idx="2"/>
            <a:endCxn id="12" idx="1"/>
          </p:cNvCxnSpPr>
          <p:nvPr/>
        </p:nvCxnSpPr>
        <p:spPr>
          <a:xfrm rot="16200000" flipH="1">
            <a:off x="2381485" y="4717532"/>
            <a:ext cx="534112" cy="1771324"/>
          </a:xfrm>
          <a:prstGeom prst="bentConnector2">
            <a:avLst/>
          </a:prstGeom>
          <a:ln w="38100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Connettore 2 36"/>
          <p:cNvCxnSpPr>
            <a:stCxn id="7" idx="2"/>
            <a:endCxn id="8" idx="0"/>
          </p:cNvCxnSpPr>
          <p:nvPr/>
        </p:nvCxnSpPr>
        <p:spPr>
          <a:xfrm>
            <a:off x="1750899" y="3576968"/>
            <a:ext cx="11980" cy="1233390"/>
          </a:xfrm>
          <a:prstGeom prst="straightConnector1">
            <a:avLst/>
          </a:prstGeom>
          <a:ln w="38100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Connettore 2 38"/>
          <p:cNvCxnSpPr>
            <a:stCxn id="9" idx="2"/>
            <a:endCxn id="10" idx="0"/>
          </p:cNvCxnSpPr>
          <p:nvPr/>
        </p:nvCxnSpPr>
        <p:spPr>
          <a:xfrm>
            <a:off x="7398912" y="3576968"/>
            <a:ext cx="1" cy="319712"/>
          </a:xfrm>
          <a:prstGeom prst="straightConnector1">
            <a:avLst/>
          </a:prstGeom>
          <a:ln w="38100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Connettore 2 40"/>
          <p:cNvCxnSpPr>
            <a:stCxn id="10" idx="2"/>
            <a:endCxn id="11" idx="0"/>
          </p:cNvCxnSpPr>
          <p:nvPr/>
        </p:nvCxnSpPr>
        <p:spPr>
          <a:xfrm>
            <a:off x="7398913" y="4422460"/>
            <a:ext cx="0" cy="375155"/>
          </a:xfrm>
          <a:prstGeom prst="straightConnector1">
            <a:avLst/>
          </a:prstGeom>
          <a:ln w="38100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Connettore 4 42"/>
          <p:cNvCxnSpPr>
            <a:stCxn id="11" idx="2"/>
            <a:endCxn id="12" idx="3"/>
          </p:cNvCxnSpPr>
          <p:nvPr/>
        </p:nvCxnSpPr>
        <p:spPr>
          <a:xfrm rot="5400000">
            <a:off x="6403146" y="4874482"/>
            <a:ext cx="546855" cy="1444680"/>
          </a:xfrm>
          <a:prstGeom prst="bentConnector2">
            <a:avLst/>
          </a:prstGeom>
          <a:ln w="38100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Connettore 2 44"/>
          <p:cNvCxnSpPr>
            <a:stCxn id="13" idx="2"/>
            <a:endCxn id="12" idx="0"/>
          </p:cNvCxnSpPr>
          <p:nvPr/>
        </p:nvCxnSpPr>
        <p:spPr>
          <a:xfrm>
            <a:off x="4744218" y="5122540"/>
            <a:ext cx="0" cy="484820"/>
          </a:xfrm>
          <a:prstGeom prst="straightConnector1">
            <a:avLst/>
          </a:prstGeom>
          <a:ln w="38100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Rettangolo arrotondato 4"/>
          <p:cNvSpPr/>
          <p:nvPr/>
        </p:nvSpPr>
        <p:spPr>
          <a:xfrm>
            <a:off x="670899" y="1084965"/>
            <a:ext cx="2160000" cy="312182"/>
          </a:xfrm>
          <a:prstGeom prst="roundRect">
            <a:avLst>
              <a:gd name="adj" fmla="val 11076"/>
            </a:avLst>
          </a:prstGeom>
          <a:solidFill>
            <a:srgbClr val="FFFFFF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it-IT" sz="130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Rifiuto del naturalismo</a:t>
            </a:r>
          </a:p>
        </p:txBody>
      </p:sp>
      <p:sp>
        <p:nvSpPr>
          <p:cNvPr id="7" name="Rettangolo arrotondato 6"/>
          <p:cNvSpPr/>
          <p:nvPr/>
        </p:nvSpPr>
        <p:spPr>
          <a:xfrm>
            <a:off x="670899" y="3051188"/>
            <a:ext cx="2160000" cy="525780"/>
          </a:xfrm>
          <a:prstGeom prst="roundRect">
            <a:avLst>
              <a:gd name="adj" fmla="val 11076"/>
            </a:avLst>
          </a:prstGeom>
          <a:solidFill>
            <a:srgbClr val="FFFFFF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it-IT" sz="130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Coscienza</a:t>
            </a:r>
          </a:p>
          <a:p>
            <a:pPr algn="ctr"/>
            <a: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Intellettuale e morale</a:t>
            </a:r>
          </a:p>
        </p:txBody>
      </p:sp>
      <p:sp>
        <p:nvSpPr>
          <p:cNvPr id="8" name="Rettangolo arrotondato 7"/>
          <p:cNvSpPr/>
          <p:nvPr/>
        </p:nvSpPr>
        <p:spPr>
          <a:xfrm>
            <a:off x="682879" y="4810358"/>
            <a:ext cx="2160000" cy="525780"/>
          </a:xfrm>
          <a:prstGeom prst="roundRect">
            <a:avLst>
              <a:gd name="adj" fmla="val 11076"/>
            </a:avLst>
          </a:prstGeom>
          <a:solidFill>
            <a:srgbClr val="FFFFFF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it-IT" sz="130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La virtù è conoscenza,</a:t>
            </a:r>
            <a:br>
              <a:rPr lang="it-IT" sz="1300" b="1" dirty="0" smtClean="0">
                <a:solidFill>
                  <a:srgbClr val="000000"/>
                </a:solidFill>
                <a:latin typeface="Times New Roman"/>
                <a:cs typeface="Times New Roman"/>
              </a:rPr>
            </a:br>
            <a:r>
              <a:rPr lang="it-IT" sz="130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il vizio è ignoranza</a:t>
            </a:r>
          </a:p>
        </p:txBody>
      </p:sp>
      <p:sp>
        <p:nvSpPr>
          <p:cNvPr id="9" name="Rettangolo arrotondato 8"/>
          <p:cNvSpPr/>
          <p:nvPr/>
        </p:nvSpPr>
        <p:spPr>
          <a:xfrm>
            <a:off x="6318913" y="3051188"/>
            <a:ext cx="2159998" cy="525780"/>
          </a:xfrm>
          <a:prstGeom prst="roundRect">
            <a:avLst>
              <a:gd name="adj" fmla="val 11076"/>
            </a:avLst>
          </a:prstGeom>
          <a:solidFill>
            <a:srgbClr val="FFFFFF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it-IT" sz="130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Io consapevole</a:t>
            </a:r>
            <a:br>
              <a:rPr lang="it-IT" sz="1300" b="1" dirty="0" smtClean="0">
                <a:solidFill>
                  <a:srgbClr val="000000"/>
                </a:solidFill>
                <a:latin typeface="Times New Roman"/>
                <a:cs typeface="Times New Roman"/>
              </a:rPr>
            </a:br>
            <a: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(“conosci te stesso”)</a:t>
            </a:r>
          </a:p>
        </p:txBody>
      </p:sp>
      <p:sp>
        <p:nvSpPr>
          <p:cNvPr id="10" name="Rettangolo arrotondato 9"/>
          <p:cNvSpPr/>
          <p:nvPr/>
        </p:nvSpPr>
        <p:spPr>
          <a:xfrm>
            <a:off x="6318913" y="3896680"/>
            <a:ext cx="2160000" cy="525780"/>
          </a:xfrm>
          <a:prstGeom prst="roundRect">
            <a:avLst>
              <a:gd name="adj" fmla="val 11076"/>
            </a:avLst>
          </a:prstGeom>
          <a:solidFill>
            <a:srgbClr val="FFFFFF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L’anima è soggetto,</a:t>
            </a:r>
            <a:b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</a:br>
            <a: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il corpo è strumento</a:t>
            </a:r>
          </a:p>
        </p:txBody>
      </p:sp>
      <p:sp>
        <p:nvSpPr>
          <p:cNvPr id="11" name="Rettangolo arrotondato 10"/>
          <p:cNvSpPr/>
          <p:nvPr/>
        </p:nvSpPr>
        <p:spPr>
          <a:xfrm>
            <a:off x="6318913" y="4797615"/>
            <a:ext cx="2160000" cy="525780"/>
          </a:xfrm>
          <a:prstGeom prst="roundRect">
            <a:avLst>
              <a:gd name="adj" fmla="val 11076"/>
            </a:avLst>
          </a:prstGeom>
          <a:solidFill>
            <a:srgbClr val="FFFFFF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Dominio del corpo</a:t>
            </a:r>
            <a:b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</a:br>
            <a: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(</a:t>
            </a:r>
            <a:r>
              <a:rPr lang="it-IT" sz="1300" i="1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enkrateia</a:t>
            </a:r>
            <a: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)</a:t>
            </a:r>
          </a:p>
        </p:txBody>
      </p:sp>
      <p:sp>
        <p:nvSpPr>
          <p:cNvPr id="12" name="Rettangolo arrotondato 11"/>
          <p:cNvSpPr/>
          <p:nvPr/>
        </p:nvSpPr>
        <p:spPr>
          <a:xfrm>
            <a:off x="3534203" y="5607360"/>
            <a:ext cx="2420030" cy="525780"/>
          </a:xfrm>
          <a:prstGeom prst="roundRect">
            <a:avLst>
              <a:gd name="adj" fmla="val 11076"/>
            </a:avLst>
          </a:prstGeom>
          <a:solidFill>
            <a:srgbClr val="FFFFFF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La </a:t>
            </a:r>
            <a:r>
              <a:rPr lang="it-IT" sz="130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felicità</a:t>
            </a:r>
            <a: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(</a:t>
            </a:r>
            <a:r>
              <a:rPr lang="it-IT" sz="1300" i="1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eudaimonia</a:t>
            </a:r>
            <a:r>
              <a:rPr lang="it-IT" sz="1300" i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)</a:t>
            </a:r>
            <a:br>
              <a:rPr lang="it-IT" sz="1300" i="1" dirty="0" smtClean="0">
                <a:solidFill>
                  <a:srgbClr val="000000"/>
                </a:solidFill>
                <a:latin typeface="Times New Roman"/>
                <a:cs typeface="Times New Roman"/>
              </a:rPr>
            </a:br>
            <a: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viene dall’anima</a:t>
            </a:r>
          </a:p>
        </p:txBody>
      </p:sp>
      <p:sp>
        <p:nvSpPr>
          <p:cNvPr id="13" name="Rettangolo arrotondato 12"/>
          <p:cNvSpPr/>
          <p:nvPr/>
        </p:nvSpPr>
        <p:spPr>
          <a:xfrm>
            <a:off x="3534203" y="4810358"/>
            <a:ext cx="2420030" cy="312182"/>
          </a:xfrm>
          <a:prstGeom prst="roundRect">
            <a:avLst>
              <a:gd name="adj" fmla="val 11076"/>
            </a:avLst>
          </a:prstGeom>
          <a:solidFill>
            <a:srgbClr val="FFFFFF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La virtù è </a:t>
            </a:r>
            <a:r>
              <a:rPr lang="it-IT" sz="130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unica</a:t>
            </a:r>
          </a:p>
        </p:txBody>
      </p:sp>
      <p:sp>
        <p:nvSpPr>
          <p:cNvPr id="14" name="Rettangolo arrotondato 13"/>
          <p:cNvSpPr/>
          <p:nvPr/>
        </p:nvSpPr>
        <p:spPr>
          <a:xfrm>
            <a:off x="3534203" y="1084965"/>
            <a:ext cx="2160000" cy="312182"/>
          </a:xfrm>
          <a:prstGeom prst="roundRect">
            <a:avLst>
              <a:gd name="adj" fmla="val 11076"/>
            </a:avLst>
          </a:prstGeom>
          <a:solidFill>
            <a:srgbClr val="94BEB5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it-IT" sz="130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Riflessione sull’uomo</a:t>
            </a:r>
          </a:p>
        </p:txBody>
      </p:sp>
      <p:sp>
        <p:nvSpPr>
          <p:cNvPr id="15" name="Rettangolo arrotondato 14"/>
          <p:cNvSpPr/>
          <p:nvPr/>
        </p:nvSpPr>
        <p:spPr>
          <a:xfrm>
            <a:off x="3530855" y="2582915"/>
            <a:ext cx="2160000" cy="312182"/>
          </a:xfrm>
          <a:prstGeom prst="roundRect">
            <a:avLst>
              <a:gd name="adj" fmla="val 11076"/>
            </a:avLst>
          </a:prstGeom>
          <a:solidFill>
            <a:srgbClr val="94BEB5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it-IT" sz="130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L’uomo e la sua anima</a:t>
            </a:r>
          </a:p>
        </p:txBody>
      </p:sp>
      <p:sp>
        <p:nvSpPr>
          <p:cNvPr id="16" name="Rettangolo arrotondato 15"/>
          <p:cNvSpPr/>
          <p:nvPr/>
        </p:nvSpPr>
        <p:spPr>
          <a:xfrm>
            <a:off x="6214455" y="989109"/>
            <a:ext cx="2160000" cy="525780"/>
          </a:xfrm>
          <a:prstGeom prst="roundRect">
            <a:avLst>
              <a:gd name="adj" fmla="val 11076"/>
            </a:avLst>
          </a:prstGeom>
          <a:solidFill>
            <a:srgbClr val="FFFFFF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Socrate provoca una</a:t>
            </a:r>
            <a:b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</a:br>
            <a:r>
              <a:rPr lang="it-IT" sz="130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rivoluzione spirituale</a:t>
            </a:r>
            <a: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</a:p>
        </p:txBody>
      </p:sp>
      <p:sp>
        <p:nvSpPr>
          <p:cNvPr id="17" name="Rettangolo arrotondato 16"/>
          <p:cNvSpPr/>
          <p:nvPr/>
        </p:nvSpPr>
        <p:spPr>
          <a:xfrm>
            <a:off x="3534203" y="1433577"/>
            <a:ext cx="2160000" cy="525780"/>
          </a:xfrm>
          <a:prstGeom prst="roundRect">
            <a:avLst>
              <a:gd name="adj" fmla="val 11076"/>
            </a:avLst>
          </a:prstGeom>
          <a:solidFill>
            <a:srgbClr val="FFFFFF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“Che cos’è l’essenza</a:t>
            </a:r>
            <a:b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</a:br>
            <a: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dell’uomo?”</a:t>
            </a:r>
          </a:p>
        </p:txBody>
      </p:sp>
      <p:sp>
        <p:nvSpPr>
          <p:cNvPr id="27" name="CasellaDiTesto 26"/>
          <p:cNvSpPr txBox="1"/>
          <p:nvPr/>
        </p:nvSpPr>
        <p:spPr>
          <a:xfrm>
            <a:off x="858567" y="80997"/>
            <a:ext cx="182794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600" dirty="0" smtClean="0">
                <a:solidFill>
                  <a:schemeClr val="bg1"/>
                </a:solidFill>
              </a:rPr>
              <a:t>MAPPA </a:t>
            </a:r>
            <a:r>
              <a:rPr lang="it-IT" sz="1600" dirty="0">
                <a:solidFill>
                  <a:schemeClr val="bg1"/>
                </a:solidFill>
              </a:rPr>
              <a:t>1</a:t>
            </a:r>
            <a:r>
              <a:rPr lang="it-IT" sz="1600" dirty="0" smtClean="0">
                <a:solidFill>
                  <a:schemeClr val="bg1"/>
                </a:solidFill>
              </a:rPr>
              <a:t>. SOCRATE</a:t>
            </a:r>
            <a:endParaRPr lang="it-IT" sz="1600" dirty="0">
              <a:solidFill>
                <a:schemeClr val="bg1"/>
              </a:solidFill>
            </a:endParaRPr>
          </a:p>
        </p:txBody>
      </p:sp>
      <p:sp>
        <p:nvSpPr>
          <p:cNvPr id="29" name="Anello 28"/>
          <p:cNvSpPr/>
          <p:nvPr/>
        </p:nvSpPr>
        <p:spPr>
          <a:xfrm>
            <a:off x="142621" y="24930"/>
            <a:ext cx="573942" cy="568636"/>
          </a:xfrm>
          <a:prstGeom prst="donut">
            <a:avLst/>
          </a:prstGeom>
          <a:solidFill>
            <a:srgbClr val="94BEB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63618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arrotondato 6"/>
          <p:cNvSpPr/>
          <p:nvPr/>
        </p:nvSpPr>
        <p:spPr>
          <a:xfrm>
            <a:off x="852581" y="2081833"/>
            <a:ext cx="1992507" cy="739378"/>
          </a:xfrm>
          <a:prstGeom prst="roundRect">
            <a:avLst>
              <a:gd name="adj" fmla="val 11076"/>
            </a:avLst>
          </a:prstGeom>
          <a:solidFill>
            <a:srgbClr val="FFFFFF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Finalità:</a:t>
            </a:r>
            <a:b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</a:br>
            <a: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mettere a nudo </a:t>
            </a:r>
            <a:b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</a:br>
            <a: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la propria anima</a:t>
            </a:r>
          </a:p>
        </p:txBody>
      </p:sp>
      <p:sp>
        <p:nvSpPr>
          <p:cNvPr id="8" name="Rettangolo arrotondato 7"/>
          <p:cNvSpPr/>
          <p:nvPr/>
        </p:nvSpPr>
        <p:spPr>
          <a:xfrm>
            <a:off x="3512158" y="2805388"/>
            <a:ext cx="1545466" cy="2176004"/>
          </a:xfrm>
          <a:prstGeom prst="roundRect">
            <a:avLst>
              <a:gd name="adj" fmla="val 11076"/>
            </a:avLst>
          </a:prstGeom>
          <a:solidFill>
            <a:srgbClr val="FFFFFF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it-IT" sz="1300" dirty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algn="ctr"/>
            <a:endParaRPr lang="it-IT" sz="1300" dirty="0" smtClean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algn="ctr"/>
            <a:endParaRPr lang="it-IT" sz="1300" dirty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algn="ctr"/>
            <a:endParaRPr lang="it-IT" sz="1300" dirty="0" smtClean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sp>
        <p:nvSpPr>
          <p:cNvPr id="9" name="Rettangolo arrotondato 8"/>
          <p:cNvSpPr/>
          <p:nvPr/>
        </p:nvSpPr>
        <p:spPr>
          <a:xfrm>
            <a:off x="5389728" y="2805388"/>
            <a:ext cx="1545466" cy="2176004"/>
          </a:xfrm>
          <a:prstGeom prst="roundRect">
            <a:avLst>
              <a:gd name="adj" fmla="val 11076"/>
            </a:avLst>
          </a:prstGeom>
          <a:solidFill>
            <a:srgbClr val="FFFFFF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it-IT" sz="1300" dirty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algn="ctr"/>
            <a:endParaRPr lang="it-IT" sz="1300" dirty="0" smtClean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algn="ctr"/>
            <a:endParaRPr lang="it-IT" sz="1300" dirty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algn="ctr"/>
            <a:endParaRPr lang="it-IT" sz="1300" dirty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algn="ctr"/>
            <a:endParaRPr lang="it-IT" sz="1300" dirty="0" smtClean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algn="ctr"/>
            <a:endParaRPr lang="it-IT" sz="1300" dirty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algn="ctr"/>
            <a:endParaRPr lang="it-IT" sz="1300" dirty="0" smtClean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sp>
        <p:nvSpPr>
          <p:cNvPr id="10" name="Rettangolo arrotondato 9"/>
          <p:cNvSpPr/>
          <p:nvPr/>
        </p:nvSpPr>
        <p:spPr>
          <a:xfrm>
            <a:off x="7162820" y="2805388"/>
            <a:ext cx="1545466" cy="2176004"/>
          </a:xfrm>
          <a:prstGeom prst="roundRect">
            <a:avLst>
              <a:gd name="adj" fmla="val 11076"/>
            </a:avLst>
          </a:prstGeom>
          <a:solidFill>
            <a:srgbClr val="FFFFFF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it-IT" sz="1300" dirty="0" smtClean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algn="ctr"/>
            <a:endParaRPr lang="it-IT" sz="1300" dirty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algn="ctr"/>
            <a:endParaRPr lang="it-IT" sz="1300" dirty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algn="ctr"/>
            <a:endParaRPr lang="it-IT" sz="1300" dirty="0" smtClean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algn="ctr"/>
            <a:endParaRPr lang="it-IT" sz="1300" dirty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sp>
        <p:nvSpPr>
          <p:cNvPr id="11" name="Rettangolo arrotondato 10"/>
          <p:cNvSpPr/>
          <p:nvPr/>
        </p:nvSpPr>
        <p:spPr>
          <a:xfrm>
            <a:off x="3560078" y="2081833"/>
            <a:ext cx="5184148" cy="271956"/>
          </a:xfrm>
          <a:prstGeom prst="roundRect">
            <a:avLst>
              <a:gd name="adj" fmla="val 11076"/>
            </a:avLst>
          </a:prstGeom>
          <a:solidFill>
            <a:srgbClr val="FFFFFF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Struttura</a:t>
            </a:r>
            <a:r>
              <a:rPr lang="it-IT" sz="130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: il dialogo</a:t>
            </a:r>
          </a:p>
        </p:txBody>
      </p:sp>
      <p:sp>
        <p:nvSpPr>
          <p:cNvPr id="12" name="Rettangolo 11"/>
          <p:cNvSpPr/>
          <p:nvPr/>
        </p:nvSpPr>
        <p:spPr>
          <a:xfrm>
            <a:off x="3616638" y="2996187"/>
            <a:ext cx="1297223" cy="6924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it-IT" sz="1300" i="1" dirty="0">
                <a:solidFill>
                  <a:srgbClr val="000000"/>
                </a:solidFill>
                <a:latin typeface="Times New Roman"/>
                <a:cs typeface="Times New Roman"/>
              </a:rPr>
              <a:t>Strategia</a:t>
            </a:r>
            <a:r>
              <a:rPr lang="it-IT" sz="1300" dirty="0">
                <a:solidFill>
                  <a:srgbClr val="000000"/>
                </a:solidFill>
                <a:latin typeface="Times New Roman"/>
                <a:cs typeface="Times New Roman"/>
              </a:rPr>
              <a:t/>
            </a:r>
            <a:br>
              <a:rPr lang="it-IT" sz="1300" dirty="0">
                <a:solidFill>
                  <a:srgbClr val="000000"/>
                </a:solidFill>
                <a:latin typeface="Times New Roman"/>
                <a:cs typeface="Times New Roman"/>
              </a:rPr>
            </a:br>
            <a:r>
              <a:rPr lang="it-IT" sz="1300" dirty="0">
                <a:solidFill>
                  <a:srgbClr val="000000"/>
                </a:solidFill>
                <a:latin typeface="Times New Roman"/>
                <a:cs typeface="Times New Roman"/>
              </a:rPr>
              <a:t>“Sapere </a:t>
            </a:r>
            <a:br>
              <a:rPr lang="it-IT" sz="1300" dirty="0">
                <a:solidFill>
                  <a:srgbClr val="000000"/>
                </a:solidFill>
                <a:latin typeface="Times New Roman"/>
                <a:cs typeface="Times New Roman"/>
              </a:rPr>
            </a:br>
            <a:r>
              <a:rPr lang="it-IT" sz="1300" dirty="0">
                <a:solidFill>
                  <a:srgbClr val="000000"/>
                </a:solidFill>
                <a:latin typeface="Times New Roman"/>
                <a:cs typeface="Times New Roman"/>
              </a:rPr>
              <a:t>di non sapere”</a:t>
            </a:r>
          </a:p>
        </p:txBody>
      </p:sp>
      <p:sp>
        <p:nvSpPr>
          <p:cNvPr id="14" name="Rettangolo 13"/>
          <p:cNvSpPr/>
          <p:nvPr/>
        </p:nvSpPr>
        <p:spPr>
          <a:xfrm>
            <a:off x="3961102" y="4333822"/>
            <a:ext cx="626274" cy="2923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it-IT" sz="1300" b="1" dirty="0">
                <a:solidFill>
                  <a:srgbClr val="000000"/>
                </a:solidFill>
                <a:latin typeface="Times New Roman"/>
                <a:cs typeface="Times New Roman"/>
              </a:rPr>
              <a:t>Ironia</a:t>
            </a:r>
          </a:p>
        </p:txBody>
      </p:sp>
      <p:sp>
        <p:nvSpPr>
          <p:cNvPr id="15" name="Rettangolo 14"/>
          <p:cNvSpPr/>
          <p:nvPr/>
        </p:nvSpPr>
        <p:spPr>
          <a:xfrm>
            <a:off x="5733970" y="2996187"/>
            <a:ext cx="834984" cy="2923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it-IT" sz="1300" i="1" dirty="0">
                <a:solidFill>
                  <a:srgbClr val="000000"/>
                </a:solidFill>
                <a:latin typeface="Times New Roman"/>
                <a:cs typeface="Times New Roman"/>
              </a:rPr>
              <a:t>Momenti</a:t>
            </a:r>
          </a:p>
        </p:txBody>
      </p:sp>
      <p:sp>
        <p:nvSpPr>
          <p:cNvPr id="16" name="Rettangolo 15"/>
          <p:cNvSpPr/>
          <p:nvPr/>
        </p:nvSpPr>
        <p:spPr>
          <a:xfrm>
            <a:off x="5517885" y="3678836"/>
            <a:ext cx="1323439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it-IT" sz="1300" b="1" dirty="0">
                <a:solidFill>
                  <a:srgbClr val="000000"/>
                </a:solidFill>
                <a:latin typeface="Times New Roman"/>
                <a:cs typeface="Times New Roman"/>
              </a:rPr>
              <a:t>Confutazione</a:t>
            </a:r>
          </a:p>
        </p:txBody>
      </p:sp>
      <p:sp>
        <p:nvSpPr>
          <p:cNvPr id="17" name="Rettangolo 16"/>
          <p:cNvSpPr/>
          <p:nvPr/>
        </p:nvSpPr>
        <p:spPr>
          <a:xfrm>
            <a:off x="5741523" y="4405714"/>
            <a:ext cx="897589" cy="2923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1300" b="1" dirty="0">
                <a:solidFill>
                  <a:srgbClr val="000000"/>
                </a:solidFill>
                <a:latin typeface="Times New Roman"/>
                <a:cs typeface="Times New Roman"/>
              </a:rPr>
              <a:t>Maieutica</a:t>
            </a:r>
            <a:endParaRPr lang="it-IT" b="1" dirty="0"/>
          </a:p>
        </p:txBody>
      </p:sp>
      <p:sp>
        <p:nvSpPr>
          <p:cNvPr id="18" name="Rettangolo 17"/>
          <p:cNvSpPr/>
          <p:nvPr/>
        </p:nvSpPr>
        <p:spPr>
          <a:xfrm>
            <a:off x="7639213" y="2996187"/>
            <a:ext cx="634114" cy="2923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1300" i="1" dirty="0">
                <a:solidFill>
                  <a:srgbClr val="000000"/>
                </a:solidFill>
                <a:latin typeface="Times New Roman"/>
                <a:cs typeface="Times New Roman"/>
              </a:rPr>
              <a:t>Effetti</a:t>
            </a:r>
            <a:endParaRPr lang="it-IT" i="1" dirty="0"/>
          </a:p>
        </p:txBody>
      </p:sp>
      <p:sp>
        <p:nvSpPr>
          <p:cNvPr id="19" name="Rettangolo 18"/>
          <p:cNvSpPr/>
          <p:nvPr/>
        </p:nvSpPr>
        <p:spPr>
          <a:xfrm>
            <a:off x="7487294" y="3386448"/>
            <a:ext cx="878866" cy="2923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it-IT" sz="1300" dirty="0">
                <a:solidFill>
                  <a:srgbClr val="000000"/>
                </a:solidFill>
                <a:latin typeface="Times New Roman"/>
                <a:cs typeface="Times New Roman"/>
              </a:rPr>
              <a:t>Irritazione</a:t>
            </a:r>
          </a:p>
        </p:txBody>
      </p:sp>
      <p:sp>
        <p:nvSpPr>
          <p:cNvPr id="20" name="Rettangolo 19"/>
          <p:cNvSpPr/>
          <p:nvPr/>
        </p:nvSpPr>
        <p:spPr>
          <a:xfrm>
            <a:off x="7388252" y="3825030"/>
            <a:ext cx="1073418" cy="2923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1300" dirty="0">
                <a:solidFill>
                  <a:srgbClr val="000000"/>
                </a:solidFill>
                <a:latin typeface="Times New Roman"/>
                <a:cs typeface="Times New Roman"/>
              </a:rPr>
              <a:t>Purificazione</a:t>
            </a:r>
            <a:endParaRPr lang="it-IT" dirty="0"/>
          </a:p>
        </p:txBody>
      </p:sp>
      <p:sp>
        <p:nvSpPr>
          <p:cNvPr id="21" name="Rettangolo 20"/>
          <p:cNvSpPr/>
          <p:nvPr/>
        </p:nvSpPr>
        <p:spPr>
          <a:xfrm>
            <a:off x="7154234" y="4333822"/>
            <a:ext cx="1589992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it-IT" sz="1300" dirty="0">
                <a:solidFill>
                  <a:srgbClr val="000000"/>
                </a:solidFill>
                <a:latin typeface="Times New Roman"/>
                <a:cs typeface="Times New Roman"/>
              </a:rPr>
              <a:t>Ricerca del concetto</a:t>
            </a:r>
            <a:br>
              <a:rPr lang="it-IT" sz="1300" dirty="0">
                <a:solidFill>
                  <a:srgbClr val="000000"/>
                </a:solidFill>
                <a:latin typeface="Times New Roman"/>
                <a:cs typeface="Times New Roman"/>
              </a:rPr>
            </a:br>
            <a:r>
              <a:rPr lang="it-IT" sz="1300" dirty="0">
                <a:solidFill>
                  <a:srgbClr val="000000"/>
                </a:solidFill>
                <a:latin typeface="Times New Roman"/>
                <a:cs typeface="Times New Roman"/>
              </a:rPr>
              <a:t>(“che cos’è”)</a:t>
            </a:r>
          </a:p>
        </p:txBody>
      </p:sp>
      <p:cxnSp>
        <p:nvCxnSpPr>
          <p:cNvPr id="22" name="Connettore 2 21"/>
          <p:cNvCxnSpPr>
            <a:stCxn id="12" idx="2"/>
          </p:cNvCxnSpPr>
          <p:nvPr/>
        </p:nvCxnSpPr>
        <p:spPr>
          <a:xfrm>
            <a:off x="4265250" y="3688684"/>
            <a:ext cx="0" cy="765516"/>
          </a:xfrm>
          <a:prstGeom prst="straightConnector1">
            <a:avLst/>
          </a:prstGeom>
          <a:ln w="38100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2 24"/>
          <p:cNvCxnSpPr>
            <a:stCxn id="14" idx="3"/>
          </p:cNvCxnSpPr>
          <p:nvPr/>
        </p:nvCxnSpPr>
        <p:spPr>
          <a:xfrm flipV="1">
            <a:off x="4587376" y="3825030"/>
            <a:ext cx="1051530" cy="654986"/>
          </a:xfrm>
          <a:prstGeom prst="straightConnector1">
            <a:avLst/>
          </a:prstGeom>
          <a:ln w="38100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Connettore 2 27"/>
          <p:cNvCxnSpPr>
            <a:stCxn id="16" idx="2"/>
            <a:endCxn id="17" idx="0"/>
          </p:cNvCxnSpPr>
          <p:nvPr/>
        </p:nvCxnSpPr>
        <p:spPr>
          <a:xfrm>
            <a:off x="6179605" y="3971224"/>
            <a:ext cx="10713" cy="434490"/>
          </a:xfrm>
          <a:prstGeom prst="straightConnector1">
            <a:avLst/>
          </a:prstGeom>
          <a:ln w="38100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Connettore 2 31"/>
          <p:cNvCxnSpPr>
            <a:endCxn id="19" idx="1"/>
          </p:cNvCxnSpPr>
          <p:nvPr/>
        </p:nvCxnSpPr>
        <p:spPr>
          <a:xfrm flipV="1">
            <a:off x="6746852" y="3532642"/>
            <a:ext cx="740442" cy="292388"/>
          </a:xfrm>
          <a:prstGeom prst="straightConnector1">
            <a:avLst/>
          </a:prstGeom>
          <a:ln w="38100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Connettore 2 41"/>
          <p:cNvCxnSpPr/>
          <p:nvPr/>
        </p:nvCxnSpPr>
        <p:spPr>
          <a:xfrm>
            <a:off x="6746852" y="3825030"/>
            <a:ext cx="641400" cy="146194"/>
          </a:xfrm>
          <a:prstGeom prst="straightConnector1">
            <a:avLst/>
          </a:prstGeom>
          <a:ln w="38100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Connettore 2 44"/>
          <p:cNvCxnSpPr/>
          <p:nvPr/>
        </p:nvCxnSpPr>
        <p:spPr>
          <a:xfrm flipV="1">
            <a:off x="6561400" y="4480016"/>
            <a:ext cx="688627" cy="97485"/>
          </a:xfrm>
          <a:prstGeom prst="straightConnector1">
            <a:avLst/>
          </a:prstGeom>
          <a:ln w="38100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Connettore 2 51"/>
          <p:cNvCxnSpPr>
            <a:stCxn id="11" idx="2"/>
            <a:endCxn id="9" idx="0"/>
          </p:cNvCxnSpPr>
          <p:nvPr/>
        </p:nvCxnSpPr>
        <p:spPr>
          <a:xfrm>
            <a:off x="6152152" y="2353789"/>
            <a:ext cx="10309" cy="451599"/>
          </a:xfrm>
          <a:prstGeom prst="straightConnector1">
            <a:avLst/>
          </a:prstGeom>
          <a:ln w="38100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Connettore 2 54"/>
          <p:cNvCxnSpPr/>
          <p:nvPr/>
        </p:nvCxnSpPr>
        <p:spPr>
          <a:xfrm flipH="1">
            <a:off x="4288512" y="2353789"/>
            <a:ext cx="11981" cy="451599"/>
          </a:xfrm>
          <a:prstGeom prst="straightConnector1">
            <a:avLst/>
          </a:prstGeom>
          <a:ln w="38100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Connettore 2 55"/>
          <p:cNvCxnSpPr/>
          <p:nvPr/>
        </p:nvCxnSpPr>
        <p:spPr>
          <a:xfrm flipH="1">
            <a:off x="7980129" y="2353789"/>
            <a:ext cx="11981" cy="451599"/>
          </a:xfrm>
          <a:prstGeom prst="straightConnector1">
            <a:avLst/>
          </a:prstGeom>
          <a:ln w="38100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8" name="Rettangolo arrotondato 57"/>
          <p:cNvSpPr/>
          <p:nvPr/>
        </p:nvSpPr>
        <p:spPr>
          <a:xfrm>
            <a:off x="3157926" y="1155938"/>
            <a:ext cx="2160000" cy="312182"/>
          </a:xfrm>
          <a:prstGeom prst="roundRect">
            <a:avLst>
              <a:gd name="adj" fmla="val 11076"/>
            </a:avLst>
          </a:prstGeom>
          <a:solidFill>
            <a:srgbClr val="94BEB5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it-IT" sz="130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È un esame dell’anima</a:t>
            </a:r>
          </a:p>
        </p:txBody>
      </p:sp>
      <p:cxnSp>
        <p:nvCxnSpPr>
          <p:cNvPr id="60" name="Connettore 4 59"/>
          <p:cNvCxnSpPr>
            <a:stCxn id="58" idx="1"/>
            <a:endCxn id="7" idx="0"/>
          </p:cNvCxnSpPr>
          <p:nvPr/>
        </p:nvCxnSpPr>
        <p:spPr>
          <a:xfrm rot="10800000" flipV="1">
            <a:off x="1848836" y="1312029"/>
            <a:ext cx="1309091" cy="769804"/>
          </a:xfrm>
          <a:prstGeom prst="bentConnector2">
            <a:avLst/>
          </a:prstGeom>
          <a:ln w="38100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Connettore 4 61"/>
          <p:cNvCxnSpPr>
            <a:stCxn id="58" idx="3"/>
            <a:endCxn id="11" idx="0"/>
          </p:cNvCxnSpPr>
          <p:nvPr/>
        </p:nvCxnSpPr>
        <p:spPr>
          <a:xfrm>
            <a:off x="5317926" y="1312029"/>
            <a:ext cx="834226" cy="769804"/>
          </a:xfrm>
          <a:prstGeom prst="bentConnector2">
            <a:avLst/>
          </a:prstGeom>
          <a:ln w="38100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CasellaDiTesto 29"/>
          <p:cNvSpPr txBox="1"/>
          <p:nvPr/>
        </p:nvSpPr>
        <p:spPr>
          <a:xfrm>
            <a:off x="858567" y="80997"/>
            <a:ext cx="302899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600" dirty="0" smtClean="0">
                <a:solidFill>
                  <a:schemeClr val="bg1"/>
                </a:solidFill>
              </a:rPr>
              <a:t>MAPPA 2. IL METODO SOCRATICO</a:t>
            </a:r>
            <a:endParaRPr lang="it-IT" sz="1600" dirty="0">
              <a:solidFill>
                <a:schemeClr val="bg1"/>
              </a:solidFill>
            </a:endParaRPr>
          </a:p>
        </p:txBody>
      </p:sp>
      <p:sp>
        <p:nvSpPr>
          <p:cNvPr id="31" name="Anello 30"/>
          <p:cNvSpPr/>
          <p:nvPr/>
        </p:nvSpPr>
        <p:spPr>
          <a:xfrm>
            <a:off x="142621" y="24930"/>
            <a:ext cx="573942" cy="568636"/>
          </a:xfrm>
          <a:prstGeom prst="donut">
            <a:avLst/>
          </a:prstGeom>
          <a:solidFill>
            <a:srgbClr val="94BEB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32966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858567" y="80997"/>
            <a:ext cx="351099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600" dirty="0" smtClean="0">
                <a:solidFill>
                  <a:schemeClr val="bg1"/>
                </a:solidFill>
              </a:rPr>
              <a:t>MAPPA 1. LA NASCITA DELLA MEDICINA</a:t>
            </a:r>
            <a:endParaRPr lang="it-IT" sz="1600" dirty="0">
              <a:solidFill>
                <a:schemeClr val="bg1"/>
              </a:solidFill>
            </a:endParaRPr>
          </a:p>
        </p:txBody>
      </p:sp>
      <p:sp>
        <p:nvSpPr>
          <p:cNvPr id="5" name="Anello 4"/>
          <p:cNvSpPr/>
          <p:nvPr/>
        </p:nvSpPr>
        <p:spPr>
          <a:xfrm>
            <a:off x="142621" y="24930"/>
            <a:ext cx="573942" cy="568636"/>
          </a:xfrm>
          <a:prstGeom prst="donut">
            <a:avLst/>
          </a:prstGeom>
          <a:solidFill>
            <a:srgbClr val="94BEB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7" name="Rettangolo arrotondato 6"/>
          <p:cNvSpPr/>
          <p:nvPr/>
        </p:nvSpPr>
        <p:spPr>
          <a:xfrm>
            <a:off x="858567" y="834009"/>
            <a:ext cx="2248513" cy="359307"/>
          </a:xfrm>
          <a:prstGeom prst="roundRect">
            <a:avLst>
              <a:gd name="adj" fmla="val 11076"/>
            </a:avLst>
          </a:prstGeom>
          <a:solidFill>
            <a:srgbClr val="FFFFFF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it-IT" sz="1300" dirty="0">
                <a:solidFill>
                  <a:srgbClr val="000000"/>
                </a:solidFill>
                <a:latin typeface="Times New Roman"/>
                <a:cs typeface="Times New Roman"/>
              </a:rPr>
              <a:t>Religione e mitologia</a:t>
            </a:r>
            <a:endParaRPr lang="it-IT" sz="1300" dirty="0" smtClean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sp>
        <p:nvSpPr>
          <p:cNvPr id="8" name="Rettangolo arrotondato 7"/>
          <p:cNvSpPr/>
          <p:nvPr/>
        </p:nvSpPr>
        <p:spPr>
          <a:xfrm>
            <a:off x="382220" y="1679428"/>
            <a:ext cx="3604711" cy="359307"/>
          </a:xfrm>
          <a:prstGeom prst="roundRect">
            <a:avLst>
              <a:gd name="adj" fmla="val 11076"/>
            </a:avLst>
          </a:prstGeom>
          <a:solidFill>
            <a:srgbClr val="FFFFFF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it-IT" sz="1300" dirty="0">
                <a:solidFill>
                  <a:srgbClr val="000000"/>
                </a:solidFill>
                <a:latin typeface="Times New Roman"/>
                <a:cs typeface="Times New Roman"/>
              </a:rPr>
              <a:t>Medici sacerdoti e guaritori, seguaci di Asclepio</a:t>
            </a:r>
            <a:endParaRPr lang="it-IT" sz="1300" dirty="0" smtClean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sp>
        <p:nvSpPr>
          <p:cNvPr id="9" name="Rettangolo arrotondato 8"/>
          <p:cNvSpPr/>
          <p:nvPr/>
        </p:nvSpPr>
        <p:spPr>
          <a:xfrm>
            <a:off x="5622267" y="834009"/>
            <a:ext cx="2248513" cy="359307"/>
          </a:xfrm>
          <a:prstGeom prst="roundRect">
            <a:avLst>
              <a:gd name="adj" fmla="val 11076"/>
            </a:avLst>
          </a:prstGeom>
          <a:solidFill>
            <a:srgbClr val="FFFFFF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it-IT" sz="1300" dirty="0">
                <a:solidFill>
                  <a:srgbClr val="000000"/>
                </a:solidFill>
                <a:latin typeface="Times New Roman"/>
                <a:cs typeface="Times New Roman"/>
              </a:rPr>
              <a:t>Filosofia della </a:t>
            </a:r>
            <a:r>
              <a:rPr lang="it-IT" sz="1300" dirty="0" err="1">
                <a:solidFill>
                  <a:srgbClr val="000000"/>
                </a:solidFill>
                <a:latin typeface="Times New Roman"/>
                <a:cs typeface="Times New Roman"/>
              </a:rPr>
              <a:t>physis</a:t>
            </a:r>
            <a:endParaRPr lang="it-IT" sz="1300" dirty="0" smtClean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sp>
        <p:nvSpPr>
          <p:cNvPr id="10" name="Rettangolo arrotondato 9"/>
          <p:cNvSpPr/>
          <p:nvPr/>
        </p:nvSpPr>
        <p:spPr>
          <a:xfrm>
            <a:off x="4697541" y="1646893"/>
            <a:ext cx="2663279" cy="359307"/>
          </a:xfrm>
          <a:prstGeom prst="roundRect">
            <a:avLst>
              <a:gd name="adj" fmla="val 11076"/>
            </a:avLst>
          </a:prstGeom>
          <a:solidFill>
            <a:srgbClr val="FFFFFF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it-IT" sz="1300" dirty="0">
                <a:solidFill>
                  <a:srgbClr val="000000"/>
                </a:solidFill>
                <a:latin typeface="Times New Roman"/>
                <a:cs typeface="Times New Roman"/>
              </a:rPr>
              <a:t>Medicina “laica”, ricerca le cause</a:t>
            </a:r>
            <a:endParaRPr lang="it-IT" sz="1300" dirty="0" smtClean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sp>
        <p:nvSpPr>
          <p:cNvPr id="11" name="Rettangolo arrotondato 10"/>
          <p:cNvSpPr/>
          <p:nvPr/>
        </p:nvSpPr>
        <p:spPr>
          <a:xfrm>
            <a:off x="6401293" y="2172588"/>
            <a:ext cx="2248513" cy="359307"/>
          </a:xfrm>
          <a:prstGeom prst="roundRect">
            <a:avLst>
              <a:gd name="adj" fmla="val 11076"/>
            </a:avLst>
          </a:prstGeom>
          <a:solidFill>
            <a:srgbClr val="FFFFFF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it-IT" sz="1300" dirty="0">
                <a:solidFill>
                  <a:srgbClr val="000000"/>
                </a:solidFill>
                <a:latin typeface="Times New Roman"/>
                <a:cs typeface="Times New Roman"/>
              </a:rPr>
              <a:t>Filosofia di Socrate e Platone</a:t>
            </a:r>
            <a:endParaRPr lang="it-IT" sz="1300" dirty="0" smtClean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sp>
        <p:nvSpPr>
          <p:cNvPr id="12" name="Rettangolo arrotondato 11"/>
          <p:cNvSpPr/>
          <p:nvPr/>
        </p:nvSpPr>
        <p:spPr>
          <a:xfrm>
            <a:off x="716564" y="3084933"/>
            <a:ext cx="1946648" cy="2832982"/>
          </a:xfrm>
          <a:prstGeom prst="roundRect">
            <a:avLst>
              <a:gd name="adj" fmla="val 11076"/>
            </a:avLst>
          </a:prstGeom>
          <a:solidFill>
            <a:srgbClr val="FFFFFF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 anchorCtr="0">
            <a:noAutofit/>
          </a:bodyPr>
          <a:lstStyle/>
          <a:p>
            <a:pPr algn="ctr"/>
            <a:r>
              <a:rPr lang="it-IT" sz="1300" b="1" dirty="0">
                <a:solidFill>
                  <a:srgbClr val="000000"/>
                </a:solidFill>
                <a:latin typeface="Times New Roman"/>
                <a:cs typeface="Times New Roman"/>
              </a:rPr>
              <a:t>Testi del</a:t>
            </a:r>
          </a:p>
          <a:p>
            <a:pPr algn="ctr"/>
            <a:r>
              <a:rPr lang="it-IT" sz="1300" b="1" dirty="0">
                <a:solidFill>
                  <a:srgbClr val="000000"/>
                </a:solidFill>
                <a:latin typeface="Times New Roman"/>
                <a:cs typeface="Times New Roman"/>
              </a:rPr>
              <a:t>Corpus </a:t>
            </a:r>
            <a:r>
              <a:rPr lang="it-IT" sz="1300" b="1" i="1" dirty="0" err="1">
                <a:solidFill>
                  <a:srgbClr val="000000"/>
                </a:solidFill>
                <a:latin typeface="Times New Roman"/>
                <a:cs typeface="Times New Roman"/>
              </a:rPr>
              <a:t>Hippocraticum</a:t>
            </a:r>
            <a:endParaRPr lang="it-IT" sz="1300" b="1" i="1" dirty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algn="ctr"/>
            <a:endParaRPr lang="it-IT" sz="1300" dirty="0" smtClean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algn="ctr"/>
            <a: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Il </a:t>
            </a:r>
            <a:r>
              <a:rPr lang="it-IT" sz="1300" dirty="0">
                <a:solidFill>
                  <a:srgbClr val="000000"/>
                </a:solidFill>
                <a:latin typeface="Times New Roman"/>
                <a:cs typeface="Times New Roman"/>
              </a:rPr>
              <a:t>male sacro</a:t>
            </a:r>
          </a:p>
          <a:p>
            <a:pPr algn="ctr"/>
            <a:endParaRPr lang="it-IT" sz="1300" dirty="0" smtClean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algn="ctr"/>
            <a: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Sulle </a:t>
            </a:r>
            <a:r>
              <a:rPr lang="it-IT" sz="1300" dirty="0">
                <a:solidFill>
                  <a:srgbClr val="000000"/>
                </a:solidFill>
                <a:latin typeface="Times New Roman"/>
                <a:cs typeface="Times New Roman"/>
              </a:rPr>
              <a:t>acque, sui venti</a:t>
            </a:r>
          </a:p>
          <a:p>
            <a:pPr algn="ctr"/>
            <a:r>
              <a:rPr lang="it-IT" sz="1300" dirty="0">
                <a:solidFill>
                  <a:srgbClr val="000000"/>
                </a:solidFill>
                <a:latin typeface="Times New Roman"/>
                <a:cs typeface="Times New Roman"/>
              </a:rPr>
              <a:t>e sui luoghi</a:t>
            </a:r>
          </a:p>
          <a:p>
            <a:pPr algn="ctr"/>
            <a:endParaRPr lang="it-IT" sz="1300" dirty="0" smtClean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algn="ctr"/>
            <a: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L’antica medicina</a:t>
            </a:r>
            <a:endParaRPr lang="it-IT" sz="1300" dirty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algn="ctr"/>
            <a:endParaRPr lang="it-IT" sz="1300" dirty="0" smtClean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algn="ctr"/>
            <a: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Il </a:t>
            </a:r>
            <a:r>
              <a:rPr lang="it-IT" sz="1300" i="1" dirty="0">
                <a:solidFill>
                  <a:srgbClr val="000000"/>
                </a:solidFill>
                <a:latin typeface="Times New Roman"/>
                <a:cs typeface="Times New Roman"/>
              </a:rPr>
              <a:t>Giuramento</a:t>
            </a:r>
          </a:p>
          <a:p>
            <a:pPr algn="ctr"/>
            <a:endParaRPr lang="it-IT" sz="1300" dirty="0" smtClean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algn="ctr"/>
            <a: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La </a:t>
            </a:r>
            <a:r>
              <a:rPr lang="it-IT" sz="1300" dirty="0">
                <a:solidFill>
                  <a:srgbClr val="000000"/>
                </a:solidFill>
                <a:latin typeface="Times New Roman"/>
                <a:cs typeface="Times New Roman"/>
              </a:rPr>
              <a:t>natura dell’uomo</a:t>
            </a:r>
            <a:endParaRPr lang="it-IT" sz="1300" dirty="0" smtClean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sp>
        <p:nvSpPr>
          <p:cNvPr id="13" name="Rettangolo arrotondato 12"/>
          <p:cNvSpPr/>
          <p:nvPr/>
        </p:nvSpPr>
        <p:spPr>
          <a:xfrm>
            <a:off x="3822206" y="3047946"/>
            <a:ext cx="4870224" cy="3054903"/>
          </a:xfrm>
          <a:prstGeom prst="roundRect">
            <a:avLst>
              <a:gd name="adj" fmla="val 11076"/>
            </a:avLst>
          </a:prstGeom>
          <a:solidFill>
            <a:srgbClr val="FFFFFF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 anchorCtr="0">
            <a:noAutofit/>
          </a:bodyPr>
          <a:lstStyle/>
          <a:p>
            <a:endParaRPr lang="it-IT" sz="1300" dirty="0" smtClean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endParaRPr lang="it-IT" sz="1300" dirty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endParaRPr lang="it-IT" sz="1300" dirty="0" smtClean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L’epilessia </a:t>
            </a:r>
            <a:r>
              <a:rPr lang="it-IT" sz="1300" dirty="0">
                <a:solidFill>
                  <a:srgbClr val="000000"/>
                </a:solidFill>
                <a:latin typeface="Times New Roman"/>
                <a:cs typeface="Times New Roman"/>
              </a:rPr>
              <a:t>non è un “male sacro”, ma un’alterazione del cervello</a:t>
            </a:r>
          </a:p>
          <a:p>
            <a:endParaRPr lang="it-IT" sz="1300" dirty="0" smtClean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Le </a:t>
            </a:r>
            <a:r>
              <a:rPr lang="it-IT" sz="1300" dirty="0">
                <a:solidFill>
                  <a:srgbClr val="000000"/>
                </a:solidFill>
                <a:latin typeface="Times New Roman"/>
                <a:cs typeface="Times New Roman"/>
              </a:rPr>
              <a:t>malattie sono connesse all’ambiente naturale e anche le </a:t>
            </a:r>
            <a: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istituzioni politiche </a:t>
            </a:r>
            <a:r>
              <a:rPr lang="it-IT" sz="1300" dirty="0">
                <a:solidFill>
                  <a:srgbClr val="000000"/>
                </a:solidFill>
                <a:latin typeface="Times New Roman"/>
                <a:cs typeface="Times New Roman"/>
              </a:rPr>
              <a:t>influiscono</a:t>
            </a:r>
          </a:p>
          <a:p>
            <a:endParaRPr lang="it-IT" sz="1300" dirty="0" smtClean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Le </a:t>
            </a:r>
            <a:r>
              <a:rPr lang="it-IT" sz="1300" dirty="0">
                <a:solidFill>
                  <a:srgbClr val="000000"/>
                </a:solidFill>
                <a:latin typeface="Times New Roman"/>
                <a:cs typeface="Times New Roman"/>
              </a:rPr>
              <a:t>cause delle malattie non vanno presupposte, ma cercate a </a:t>
            </a:r>
            <a: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partire dall’esperienza</a:t>
            </a:r>
            <a:endParaRPr lang="it-IT" sz="1300" dirty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r>
              <a:rPr lang="it-IT" sz="1300" dirty="0">
                <a:solidFill>
                  <a:srgbClr val="000000"/>
                </a:solidFill>
                <a:latin typeface="Times New Roman"/>
                <a:cs typeface="Times New Roman"/>
              </a:rPr>
              <a:t>Il medico ha un codice morale cui deve attenersi</a:t>
            </a:r>
          </a:p>
          <a:p>
            <a:endParaRPr lang="it-IT" sz="1300" dirty="0" smtClean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L’equilibrio </a:t>
            </a:r>
            <a:r>
              <a:rPr lang="it-IT" sz="1300" dirty="0">
                <a:solidFill>
                  <a:srgbClr val="000000"/>
                </a:solidFill>
                <a:latin typeface="Times New Roman"/>
                <a:cs typeface="Times New Roman"/>
              </a:rPr>
              <a:t>tra terra, acqua, aria e fuoco determina la salute dell’uomo</a:t>
            </a:r>
            <a:endParaRPr lang="it-IT" sz="1300" dirty="0" smtClean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sp>
        <p:nvSpPr>
          <p:cNvPr id="14" name="Rettangolo arrotondato 13"/>
          <p:cNvSpPr/>
          <p:nvPr/>
        </p:nvSpPr>
        <p:spPr>
          <a:xfrm>
            <a:off x="2663212" y="2531895"/>
            <a:ext cx="3538618" cy="359307"/>
          </a:xfrm>
          <a:prstGeom prst="roundRect">
            <a:avLst>
              <a:gd name="adj" fmla="val 11076"/>
            </a:avLst>
          </a:prstGeom>
          <a:solidFill>
            <a:srgbClr val="94BEB4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it-IT" sz="1300" dirty="0">
                <a:solidFill>
                  <a:srgbClr val="000000"/>
                </a:solidFill>
                <a:latin typeface="Times New Roman"/>
                <a:cs typeface="Times New Roman"/>
              </a:rPr>
              <a:t>Ippocrate</a:t>
            </a:r>
            <a:endParaRPr lang="it-IT" sz="1300" dirty="0" smtClean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sp>
        <p:nvSpPr>
          <p:cNvPr id="15" name="Rettangolo arrotondato 14"/>
          <p:cNvSpPr/>
          <p:nvPr/>
        </p:nvSpPr>
        <p:spPr>
          <a:xfrm>
            <a:off x="4432521" y="6358311"/>
            <a:ext cx="3538618" cy="491801"/>
          </a:xfrm>
          <a:prstGeom prst="roundRect">
            <a:avLst>
              <a:gd name="adj" fmla="val 11076"/>
            </a:avLst>
          </a:prstGeom>
          <a:solidFill>
            <a:srgbClr val="94BEB4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it-IT" sz="1300" dirty="0">
                <a:solidFill>
                  <a:srgbClr val="000000"/>
                </a:solidFill>
                <a:latin typeface="Times New Roman"/>
                <a:cs typeface="Times New Roman"/>
              </a:rPr>
              <a:t>Razionalismo filosofico, ma separazione della medicina dalla filosofia</a:t>
            </a:r>
            <a:endParaRPr lang="it-IT" sz="1300" dirty="0" smtClean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cxnSp>
        <p:nvCxnSpPr>
          <p:cNvPr id="16" name="Connettore 2 15"/>
          <p:cNvCxnSpPr/>
          <p:nvPr/>
        </p:nvCxnSpPr>
        <p:spPr>
          <a:xfrm>
            <a:off x="2490600" y="3908289"/>
            <a:ext cx="1331606" cy="0"/>
          </a:xfrm>
          <a:prstGeom prst="straightConnector1">
            <a:avLst/>
          </a:prstGeom>
          <a:ln w="38100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2 17"/>
          <p:cNvCxnSpPr/>
          <p:nvPr/>
        </p:nvCxnSpPr>
        <p:spPr>
          <a:xfrm>
            <a:off x="2490600" y="4442888"/>
            <a:ext cx="1331606" cy="0"/>
          </a:xfrm>
          <a:prstGeom prst="straightConnector1">
            <a:avLst/>
          </a:prstGeom>
          <a:ln w="38100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Connettore 2 18"/>
          <p:cNvCxnSpPr/>
          <p:nvPr/>
        </p:nvCxnSpPr>
        <p:spPr>
          <a:xfrm>
            <a:off x="2490600" y="4915842"/>
            <a:ext cx="1331606" cy="0"/>
          </a:xfrm>
          <a:prstGeom prst="straightConnector1">
            <a:avLst/>
          </a:prstGeom>
          <a:ln w="38100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Connettore 2 19"/>
          <p:cNvCxnSpPr/>
          <p:nvPr/>
        </p:nvCxnSpPr>
        <p:spPr>
          <a:xfrm>
            <a:off x="2490600" y="5281259"/>
            <a:ext cx="1331606" cy="0"/>
          </a:xfrm>
          <a:prstGeom prst="straightConnector1">
            <a:avLst/>
          </a:prstGeom>
          <a:ln w="38100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Connettore 2 20"/>
          <p:cNvCxnSpPr/>
          <p:nvPr/>
        </p:nvCxnSpPr>
        <p:spPr>
          <a:xfrm>
            <a:off x="2490600" y="5675787"/>
            <a:ext cx="1331606" cy="0"/>
          </a:xfrm>
          <a:prstGeom prst="straightConnector1">
            <a:avLst/>
          </a:prstGeom>
          <a:ln w="38100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Connettore 2 21"/>
          <p:cNvCxnSpPr>
            <a:endCxn id="11" idx="0"/>
          </p:cNvCxnSpPr>
          <p:nvPr/>
        </p:nvCxnSpPr>
        <p:spPr>
          <a:xfrm>
            <a:off x="7521106" y="1193316"/>
            <a:ext cx="4444" cy="979272"/>
          </a:xfrm>
          <a:prstGeom prst="straightConnector1">
            <a:avLst/>
          </a:prstGeom>
          <a:ln w="38100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2 24"/>
          <p:cNvCxnSpPr/>
          <p:nvPr/>
        </p:nvCxnSpPr>
        <p:spPr>
          <a:xfrm>
            <a:off x="6082977" y="1193316"/>
            <a:ext cx="4444" cy="453577"/>
          </a:xfrm>
          <a:prstGeom prst="straightConnector1">
            <a:avLst/>
          </a:prstGeom>
          <a:ln w="38100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2 26"/>
          <p:cNvCxnSpPr/>
          <p:nvPr/>
        </p:nvCxnSpPr>
        <p:spPr>
          <a:xfrm>
            <a:off x="1882999" y="1213522"/>
            <a:ext cx="4444" cy="453577"/>
          </a:xfrm>
          <a:prstGeom prst="straightConnector1">
            <a:avLst/>
          </a:prstGeom>
          <a:ln w="38100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Connettore 2 27"/>
          <p:cNvCxnSpPr/>
          <p:nvPr/>
        </p:nvCxnSpPr>
        <p:spPr>
          <a:xfrm>
            <a:off x="6240823" y="5917915"/>
            <a:ext cx="4444" cy="453577"/>
          </a:xfrm>
          <a:prstGeom prst="straightConnector1">
            <a:avLst/>
          </a:prstGeom>
          <a:ln w="38100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515693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Connettore 2 12"/>
          <p:cNvCxnSpPr>
            <a:stCxn id="9" idx="3"/>
            <a:endCxn id="5" idx="1"/>
          </p:cNvCxnSpPr>
          <p:nvPr/>
        </p:nvCxnSpPr>
        <p:spPr>
          <a:xfrm>
            <a:off x="3561699" y="2034072"/>
            <a:ext cx="794363" cy="2347"/>
          </a:xfrm>
          <a:prstGeom prst="straightConnector1">
            <a:avLst/>
          </a:prstGeom>
          <a:ln w="38100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2 16"/>
          <p:cNvCxnSpPr>
            <a:stCxn id="11" idx="3"/>
            <a:endCxn id="7" idx="1"/>
          </p:cNvCxnSpPr>
          <p:nvPr/>
        </p:nvCxnSpPr>
        <p:spPr>
          <a:xfrm>
            <a:off x="3561699" y="3392922"/>
            <a:ext cx="794363" cy="0"/>
          </a:xfrm>
          <a:prstGeom prst="straightConnector1">
            <a:avLst/>
          </a:prstGeom>
          <a:ln w="38100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Connettore 2 20"/>
          <p:cNvCxnSpPr>
            <a:stCxn id="11" idx="2"/>
            <a:endCxn id="12" idx="0"/>
          </p:cNvCxnSpPr>
          <p:nvPr/>
        </p:nvCxnSpPr>
        <p:spPr>
          <a:xfrm flipH="1">
            <a:off x="2357980" y="3655812"/>
            <a:ext cx="27876" cy="707959"/>
          </a:xfrm>
          <a:prstGeom prst="straightConnector1">
            <a:avLst/>
          </a:prstGeom>
          <a:ln w="38100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Rettangolo arrotondato 4"/>
          <p:cNvSpPr/>
          <p:nvPr/>
        </p:nvSpPr>
        <p:spPr>
          <a:xfrm>
            <a:off x="4356062" y="1773529"/>
            <a:ext cx="3996165" cy="525780"/>
          </a:xfrm>
          <a:prstGeom prst="roundRect">
            <a:avLst>
              <a:gd name="adj" fmla="val 11076"/>
            </a:avLst>
          </a:prstGeom>
          <a:solidFill>
            <a:srgbClr val="FFFFFF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Una cosa è bella a causa </a:t>
            </a:r>
            <a:b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</a:br>
            <a: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degli elementi fisici che la compongono</a:t>
            </a:r>
          </a:p>
        </p:txBody>
      </p:sp>
      <p:sp>
        <p:nvSpPr>
          <p:cNvPr id="7" name="Rettangolo arrotondato 6"/>
          <p:cNvSpPr/>
          <p:nvPr/>
        </p:nvSpPr>
        <p:spPr>
          <a:xfrm>
            <a:off x="4356062" y="3130032"/>
            <a:ext cx="3996165" cy="525780"/>
          </a:xfrm>
          <a:prstGeom prst="roundRect">
            <a:avLst>
              <a:gd name="adj" fmla="val 11076"/>
            </a:avLst>
          </a:prstGeom>
          <a:solidFill>
            <a:srgbClr val="FFFFFF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Una cosa è bella a causa </a:t>
            </a:r>
            <a:b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</a:br>
            <a: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del suo rapporto con l’idea soprasensibile del Bello</a:t>
            </a:r>
          </a:p>
        </p:txBody>
      </p:sp>
      <p:sp>
        <p:nvSpPr>
          <p:cNvPr id="8" name="Rettangolo arrotondato 7"/>
          <p:cNvSpPr/>
          <p:nvPr/>
        </p:nvSpPr>
        <p:spPr>
          <a:xfrm>
            <a:off x="1305859" y="1446534"/>
            <a:ext cx="2160000" cy="312182"/>
          </a:xfrm>
          <a:prstGeom prst="roundRect">
            <a:avLst>
              <a:gd name="adj" fmla="val 11076"/>
            </a:avLst>
          </a:prstGeom>
          <a:solidFill>
            <a:srgbClr val="94BEB5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it-IT" sz="130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Prima navigazione</a:t>
            </a:r>
          </a:p>
        </p:txBody>
      </p:sp>
      <p:sp>
        <p:nvSpPr>
          <p:cNvPr id="9" name="Rettangolo arrotondato 8"/>
          <p:cNvSpPr/>
          <p:nvPr/>
        </p:nvSpPr>
        <p:spPr>
          <a:xfrm>
            <a:off x="1210013" y="1771182"/>
            <a:ext cx="2351686" cy="525780"/>
          </a:xfrm>
          <a:prstGeom prst="roundRect">
            <a:avLst>
              <a:gd name="adj" fmla="val 11076"/>
            </a:avLst>
          </a:prstGeom>
          <a:solidFill>
            <a:srgbClr val="FFFFFF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Ricerca delle</a:t>
            </a:r>
            <a:b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</a:br>
            <a: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cause sensibili</a:t>
            </a:r>
          </a:p>
        </p:txBody>
      </p:sp>
      <p:sp>
        <p:nvSpPr>
          <p:cNvPr id="10" name="Rettangolo arrotondato 9"/>
          <p:cNvSpPr/>
          <p:nvPr/>
        </p:nvSpPr>
        <p:spPr>
          <a:xfrm>
            <a:off x="1305859" y="2817366"/>
            <a:ext cx="2160000" cy="312182"/>
          </a:xfrm>
          <a:prstGeom prst="roundRect">
            <a:avLst>
              <a:gd name="adj" fmla="val 11076"/>
            </a:avLst>
          </a:prstGeom>
          <a:solidFill>
            <a:srgbClr val="94BEB5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it-IT" sz="130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Seconda navigazione</a:t>
            </a:r>
            <a:endParaRPr lang="it-IT" sz="1300" b="1" dirty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sp>
        <p:nvSpPr>
          <p:cNvPr id="11" name="Rettangolo arrotondato 10"/>
          <p:cNvSpPr/>
          <p:nvPr/>
        </p:nvSpPr>
        <p:spPr>
          <a:xfrm>
            <a:off x="1210013" y="3130032"/>
            <a:ext cx="2351686" cy="525780"/>
          </a:xfrm>
          <a:prstGeom prst="roundRect">
            <a:avLst>
              <a:gd name="adj" fmla="val 11076"/>
            </a:avLst>
          </a:prstGeom>
          <a:solidFill>
            <a:srgbClr val="FFFFFF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Scoperta </a:t>
            </a:r>
            <a:b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</a:br>
            <a: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del soprasensibile</a:t>
            </a:r>
          </a:p>
        </p:txBody>
      </p:sp>
      <p:sp>
        <p:nvSpPr>
          <p:cNvPr id="12" name="Rettangolo arrotondato 11"/>
          <p:cNvSpPr/>
          <p:nvPr/>
        </p:nvSpPr>
        <p:spPr>
          <a:xfrm>
            <a:off x="359897" y="4363771"/>
            <a:ext cx="3996165" cy="312182"/>
          </a:xfrm>
          <a:prstGeom prst="roundRect">
            <a:avLst>
              <a:gd name="adj" fmla="val 11076"/>
            </a:avLst>
          </a:prstGeom>
          <a:solidFill>
            <a:srgbClr val="FFFFFF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it-IT" sz="130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Metafisica</a:t>
            </a:r>
            <a: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= realtà al di là della dimensione fisica</a:t>
            </a:r>
          </a:p>
        </p:txBody>
      </p:sp>
      <p:sp>
        <p:nvSpPr>
          <p:cNvPr id="14" name="CasellaDiTesto 13"/>
          <p:cNvSpPr txBox="1"/>
          <p:nvPr/>
        </p:nvSpPr>
        <p:spPr>
          <a:xfrm>
            <a:off x="858567" y="80997"/>
            <a:ext cx="40581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600" dirty="0" smtClean="0">
                <a:solidFill>
                  <a:schemeClr val="bg1"/>
                </a:solidFill>
              </a:rPr>
              <a:t>MAPPA 1. LA FONDAZIONE DELLA METAFISICA</a:t>
            </a:r>
            <a:endParaRPr lang="it-IT" sz="1600" dirty="0">
              <a:solidFill>
                <a:schemeClr val="bg1"/>
              </a:solidFill>
            </a:endParaRPr>
          </a:p>
        </p:txBody>
      </p:sp>
      <p:sp>
        <p:nvSpPr>
          <p:cNvPr id="15" name="Anello 14"/>
          <p:cNvSpPr/>
          <p:nvPr/>
        </p:nvSpPr>
        <p:spPr>
          <a:xfrm>
            <a:off x="142621" y="24930"/>
            <a:ext cx="573942" cy="568636"/>
          </a:xfrm>
          <a:prstGeom prst="donut">
            <a:avLst/>
          </a:prstGeom>
          <a:solidFill>
            <a:srgbClr val="94BEB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039515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arrotondato 4"/>
          <p:cNvSpPr/>
          <p:nvPr/>
        </p:nvSpPr>
        <p:spPr>
          <a:xfrm>
            <a:off x="587038" y="1211566"/>
            <a:ext cx="3466208" cy="312182"/>
          </a:xfrm>
          <a:prstGeom prst="roundRect">
            <a:avLst>
              <a:gd name="adj" fmla="val 11076"/>
            </a:avLst>
          </a:prstGeom>
          <a:solidFill>
            <a:srgbClr val="94BEB5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it-IT" sz="130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Idea del Bene – Uno, limite</a:t>
            </a:r>
          </a:p>
        </p:txBody>
      </p:sp>
      <p:sp>
        <p:nvSpPr>
          <p:cNvPr id="7" name="Rettangolo arrotondato 6"/>
          <p:cNvSpPr/>
          <p:nvPr/>
        </p:nvSpPr>
        <p:spPr>
          <a:xfrm>
            <a:off x="455251" y="1557956"/>
            <a:ext cx="3773811" cy="739378"/>
          </a:xfrm>
          <a:prstGeom prst="roundRect">
            <a:avLst>
              <a:gd name="adj" fmla="val 11076"/>
            </a:avLst>
          </a:prstGeom>
          <a:solidFill>
            <a:srgbClr val="FFFFFF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Principio di unità, definizione, determinazione</a:t>
            </a:r>
          </a:p>
          <a:p>
            <a:pPr algn="ctr"/>
            <a: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Principio dell’essere, di conoscibilità/verità, di valore</a:t>
            </a:r>
            <a:b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</a:br>
            <a: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Misura esattissima</a:t>
            </a:r>
          </a:p>
        </p:txBody>
      </p:sp>
      <p:sp>
        <p:nvSpPr>
          <p:cNvPr id="8" name="Rettangolo arrotondato 7"/>
          <p:cNvSpPr/>
          <p:nvPr/>
        </p:nvSpPr>
        <p:spPr>
          <a:xfrm>
            <a:off x="4788796" y="1211566"/>
            <a:ext cx="3466208" cy="312182"/>
          </a:xfrm>
          <a:prstGeom prst="roundRect">
            <a:avLst>
              <a:gd name="adj" fmla="val 11076"/>
            </a:avLst>
          </a:prstGeom>
          <a:solidFill>
            <a:srgbClr val="94BEB5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it-IT" sz="130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Diade, </a:t>
            </a:r>
            <a:r>
              <a:rPr lang="it-IT" sz="1300" b="1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illimite</a:t>
            </a:r>
            <a:r>
              <a:rPr lang="it-IT" sz="130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. Dualità di grande-e-piccolo</a:t>
            </a:r>
          </a:p>
        </p:txBody>
      </p:sp>
      <p:sp>
        <p:nvSpPr>
          <p:cNvPr id="9" name="Rettangolo arrotondato 8"/>
          <p:cNvSpPr/>
          <p:nvPr/>
        </p:nvSpPr>
        <p:spPr>
          <a:xfrm>
            <a:off x="4680969" y="1556917"/>
            <a:ext cx="3773811" cy="525780"/>
          </a:xfrm>
          <a:prstGeom prst="roundRect">
            <a:avLst>
              <a:gd name="adj" fmla="val 11076"/>
            </a:avLst>
          </a:prstGeom>
          <a:solidFill>
            <a:srgbClr val="FFFFFF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Principio di molteplicità e indeterminazione</a:t>
            </a:r>
            <a:b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</a:br>
            <a: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Dualità indefinita, materia intellegibile</a:t>
            </a:r>
          </a:p>
        </p:txBody>
      </p:sp>
      <p:sp>
        <p:nvSpPr>
          <p:cNvPr id="10" name="Rettangolo arrotondato 9"/>
          <p:cNvSpPr/>
          <p:nvPr/>
        </p:nvSpPr>
        <p:spPr>
          <a:xfrm>
            <a:off x="2022594" y="2805388"/>
            <a:ext cx="4985910" cy="525780"/>
          </a:xfrm>
          <a:prstGeom prst="roundRect">
            <a:avLst>
              <a:gd name="adj" fmla="val 11076"/>
            </a:avLst>
          </a:prstGeom>
          <a:solidFill>
            <a:srgbClr val="FFFFFF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it-IT" sz="130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Idee = </a:t>
            </a:r>
            <a: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misto di limite e </a:t>
            </a:r>
            <a:r>
              <a:rPr lang="it-IT" sz="1300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illimite</a:t>
            </a:r>
            <a: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  <a:t/>
            </a:r>
            <a:b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</a:br>
            <a: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Sostanze/essenze; Modelli delle cose; “in sé e per sé” = assolute</a:t>
            </a:r>
            <a:endParaRPr lang="it-IT" sz="1300" b="1" dirty="0" smtClean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sp>
        <p:nvSpPr>
          <p:cNvPr id="11" name="Rettangolo arrotondato 10"/>
          <p:cNvSpPr/>
          <p:nvPr/>
        </p:nvSpPr>
        <p:spPr>
          <a:xfrm>
            <a:off x="2022594" y="3583703"/>
            <a:ext cx="4985909" cy="525780"/>
          </a:xfrm>
          <a:prstGeom prst="roundRect">
            <a:avLst>
              <a:gd name="adj" fmla="val 11076"/>
            </a:avLst>
          </a:prstGeom>
          <a:solidFill>
            <a:srgbClr val="FFFFFF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it-IT" sz="130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Enti intermedi</a:t>
            </a:r>
            <a:br>
              <a:rPr lang="it-IT" sz="1300" b="1" dirty="0" smtClean="0">
                <a:solidFill>
                  <a:srgbClr val="000000"/>
                </a:solidFill>
                <a:latin typeface="Times New Roman"/>
                <a:cs typeface="Times New Roman"/>
              </a:rPr>
            </a:br>
            <a: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Numeri, enti geometrici, anima</a:t>
            </a:r>
            <a:endParaRPr lang="it-IT" sz="1300" b="1" dirty="0" smtClean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sp>
        <p:nvSpPr>
          <p:cNvPr id="12" name="Rettangolo arrotondato 11"/>
          <p:cNvSpPr/>
          <p:nvPr/>
        </p:nvSpPr>
        <p:spPr>
          <a:xfrm>
            <a:off x="2022594" y="5848838"/>
            <a:ext cx="5054447" cy="312182"/>
          </a:xfrm>
          <a:prstGeom prst="roundRect">
            <a:avLst>
              <a:gd name="adj" fmla="val 11076"/>
            </a:avLst>
          </a:prstGeom>
          <a:solidFill>
            <a:srgbClr val="FFFFFF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it-IT" sz="1300" b="1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Chora</a:t>
            </a:r>
            <a:r>
              <a:rPr lang="it-IT" sz="1300" b="1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it-IT" sz="130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= </a:t>
            </a:r>
            <a: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materia sensibile</a:t>
            </a:r>
          </a:p>
        </p:txBody>
      </p:sp>
      <p:sp>
        <p:nvSpPr>
          <p:cNvPr id="13" name="Rettangolo arrotondato 12"/>
          <p:cNvSpPr/>
          <p:nvPr/>
        </p:nvSpPr>
        <p:spPr>
          <a:xfrm>
            <a:off x="2432010" y="4513746"/>
            <a:ext cx="1283916" cy="888301"/>
          </a:xfrm>
          <a:prstGeom prst="roundRect">
            <a:avLst>
              <a:gd name="adj" fmla="val 11076"/>
            </a:avLst>
          </a:prstGeom>
          <a:solidFill>
            <a:srgbClr val="FFFFFF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it-IT" sz="130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Demiurgo</a:t>
            </a:r>
          </a:p>
          <a:p>
            <a:pPr algn="ctr"/>
            <a: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Dio-artefice</a:t>
            </a:r>
          </a:p>
        </p:txBody>
      </p:sp>
      <p:sp>
        <p:nvSpPr>
          <p:cNvPr id="14" name="Rettangolo arrotondato 13"/>
          <p:cNvSpPr/>
          <p:nvPr/>
        </p:nvSpPr>
        <p:spPr>
          <a:xfrm>
            <a:off x="4788796" y="4480577"/>
            <a:ext cx="1922824" cy="312182"/>
          </a:xfrm>
          <a:prstGeom prst="roundRect">
            <a:avLst>
              <a:gd name="adj" fmla="val 11076"/>
            </a:avLst>
          </a:prstGeom>
          <a:solidFill>
            <a:srgbClr val="94BEB5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it-IT" sz="130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Mondo sensibile = copia</a:t>
            </a:r>
          </a:p>
        </p:txBody>
      </p:sp>
      <p:sp>
        <p:nvSpPr>
          <p:cNvPr id="15" name="Rettangolo arrotondato 14"/>
          <p:cNvSpPr/>
          <p:nvPr/>
        </p:nvSpPr>
        <p:spPr>
          <a:xfrm>
            <a:off x="4680969" y="4825928"/>
            <a:ext cx="2167623" cy="525780"/>
          </a:xfrm>
          <a:prstGeom prst="roundRect">
            <a:avLst>
              <a:gd name="adj" fmla="val 11076"/>
            </a:avLst>
          </a:prstGeom>
          <a:solidFill>
            <a:srgbClr val="FFFFFF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Anima del mondo</a:t>
            </a:r>
          </a:p>
          <a:p>
            <a:pPr algn="ctr"/>
            <a: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Mondo corporeo</a:t>
            </a:r>
          </a:p>
        </p:txBody>
      </p:sp>
      <p:sp>
        <p:nvSpPr>
          <p:cNvPr id="16" name="Rettangolo arrotondato 15"/>
          <p:cNvSpPr/>
          <p:nvPr/>
        </p:nvSpPr>
        <p:spPr>
          <a:xfrm>
            <a:off x="2500549" y="681167"/>
            <a:ext cx="4576493" cy="312182"/>
          </a:xfrm>
          <a:prstGeom prst="roundRect">
            <a:avLst>
              <a:gd name="adj" fmla="val 11076"/>
            </a:avLst>
          </a:prstGeom>
          <a:solidFill>
            <a:srgbClr val="FFFFFF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it-IT" sz="130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Mondo intellegibile </a:t>
            </a:r>
            <a:r>
              <a:rPr lang="it-IT" sz="1300" b="1" dirty="0">
                <a:solidFill>
                  <a:srgbClr val="000000"/>
                </a:solidFill>
                <a:latin typeface="Times New Roman"/>
                <a:cs typeface="Times New Roman"/>
              </a:rPr>
              <a:t>=</a:t>
            </a:r>
            <a:r>
              <a:rPr lang="it-IT" sz="130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 Modello</a:t>
            </a:r>
          </a:p>
        </p:txBody>
      </p:sp>
      <p:cxnSp>
        <p:nvCxnSpPr>
          <p:cNvPr id="17" name="Connettore 2 16"/>
          <p:cNvCxnSpPr>
            <a:stCxn id="7" idx="2"/>
          </p:cNvCxnSpPr>
          <p:nvPr/>
        </p:nvCxnSpPr>
        <p:spPr>
          <a:xfrm>
            <a:off x="2342157" y="2297334"/>
            <a:ext cx="0" cy="508054"/>
          </a:xfrm>
          <a:prstGeom prst="straightConnector1">
            <a:avLst/>
          </a:prstGeom>
          <a:ln w="38100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2 17"/>
          <p:cNvCxnSpPr>
            <a:stCxn id="9" idx="2"/>
          </p:cNvCxnSpPr>
          <p:nvPr/>
        </p:nvCxnSpPr>
        <p:spPr>
          <a:xfrm>
            <a:off x="6567875" y="2082697"/>
            <a:ext cx="0" cy="722691"/>
          </a:xfrm>
          <a:prstGeom prst="straightConnector1">
            <a:avLst/>
          </a:prstGeom>
          <a:ln w="38100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Connettore 2 21"/>
          <p:cNvCxnSpPr/>
          <p:nvPr/>
        </p:nvCxnSpPr>
        <p:spPr>
          <a:xfrm flipH="1">
            <a:off x="3009104" y="4109483"/>
            <a:ext cx="11982" cy="371094"/>
          </a:xfrm>
          <a:prstGeom prst="straightConnector1">
            <a:avLst/>
          </a:prstGeom>
          <a:ln w="38100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2 23"/>
          <p:cNvCxnSpPr/>
          <p:nvPr/>
        </p:nvCxnSpPr>
        <p:spPr>
          <a:xfrm flipV="1">
            <a:off x="3009104" y="5444451"/>
            <a:ext cx="0" cy="437616"/>
          </a:xfrm>
          <a:prstGeom prst="straightConnector1">
            <a:avLst/>
          </a:prstGeom>
          <a:ln w="38100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Connettore 2 25"/>
          <p:cNvCxnSpPr>
            <a:stCxn id="13" idx="3"/>
          </p:cNvCxnSpPr>
          <p:nvPr/>
        </p:nvCxnSpPr>
        <p:spPr>
          <a:xfrm>
            <a:off x="3715926" y="4957897"/>
            <a:ext cx="965043" cy="0"/>
          </a:xfrm>
          <a:prstGeom prst="straightConnector1">
            <a:avLst/>
          </a:prstGeom>
          <a:ln w="38100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CasellaDiTesto 19"/>
          <p:cNvSpPr txBox="1"/>
          <p:nvPr/>
        </p:nvSpPr>
        <p:spPr>
          <a:xfrm>
            <a:off x="858567" y="80997"/>
            <a:ext cx="31182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600" dirty="0" smtClean="0">
                <a:solidFill>
                  <a:schemeClr val="bg1"/>
                </a:solidFill>
              </a:rPr>
              <a:t>MAPPA </a:t>
            </a:r>
            <a:r>
              <a:rPr lang="it-IT" sz="1600" dirty="0">
                <a:solidFill>
                  <a:schemeClr val="bg1"/>
                </a:solidFill>
              </a:rPr>
              <a:t>2</a:t>
            </a:r>
            <a:r>
              <a:rPr lang="it-IT" sz="1600" dirty="0" smtClean="0">
                <a:solidFill>
                  <a:schemeClr val="bg1"/>
                </a:solidFill>
              </a:rPr>
              <a:t>. I DUE PIANI DELL’ESSERE</a:t>
            </a:r>
            <a:endParaRPr lang="it-IT" sz="1600" dirty="0">
              <a:solidFill>
                <a:schemeClr val="bg1"/>
              </a:solidFill>
            </a:endParaRPr>
          </a:p>
        </p:txBody>
      </p:sp>
      <p:sp>
        <p:nvSpPr>
          <p:cNvPr id="21" name="Anello 20"/>
          <p:cNvSpPr/>
          <p:nvPr/>
        </p:nvSpPr>
        <p:spPr>
          <a:xfrm>
            <a:off x="142621" y="24930"/>
            <a:ext cx="573942" cy="568636"/>
          </a:xfrm>
          <a:prstGeom prst="donut">
            <a:avLst/>
          </a:prstGeom>
          <a:solidFill>
            <a:srgbClr val="94BEB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975012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ttangolo arrotondato 20"/>
          <p:cNvSpPr/>
          <p:nvPr/>
        </p:nvSpPr>
        <p:spPr>
          <a:xfrm>
            <a:off x="5223941" y="1474395"/>
            <a:ext cx="3060440" cy="312182"/>
          </a:xfrm>
          <a:prstGeom prst="roundRect">
            <a:avLst>
              <a:gd name="adj" fmla="val 11076"/>
            </a:avLst>
          </a:prstGeom>
          <a:solidFill>
            <a:srgbClr val="94BEB5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it-IT" sz="130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Piani dell’essere</a:t>
            </a:r>
          </a:p>
        </p:txBody>
      </p:sp>
      <p:sp>
        <p:nvSpPr>
          <p:cNvPr id="20" name="Rettangolo arrotondato 19"/>
          <p:cNvSpPr/>
          <p:nvPr/>
        </p:nvSpPr>
        <p:spPr>
          <a:xfrm>
            <a:off x="1047913" y="1474395"/>
            <a:ext cx="3060440" cy="312182"/>
          </a:xfrm>
          <a:prstGeom prst="roundRect">
            <a:avLst>
              <a:gd name="adj" fmla="val 11076"/>
            </a:avLst>
          </a:prstGeom>
          <a:solidFill>
            <a:srgbClr val="94BEB5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it-IT" sz="130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Piani del conoscere</a:t>
            </a:r>
          </a:p>
        </p:txBody>
      </p:sp>
      <p:sp>
        <p:nvSpPr>
          <p:cNvPr id="5" name="Rettangolo arrotondato 4"/>
          <p:cNvSpPr/>
          <p:nvPr/>
        </p:nvSpPr>
        <p:spPr>
          <a:xfrm>
            <a:off x="792108" y="1777170"/>
            <a:ext cx="3576696" cy="3113852"/>
          </a:xfrm>
          <a:prstGeom prst="roundRect">
            <a:avLst>
              <a:gd name="adj" fmla="val 11076"/>
            </a:avLst>
          </a:prstGeom>
          <a:solidFill>
            <a:srgbClr val="FFFFFF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	</a:t>
            </a:r>
          </a:p>
        </p:txBody>
      </p:sp>
      <p:sp>
        <p:nvSpPr>
          <p:cNvPr id="4" name="CasellaDiTesto 3"/>
          <p:cNvSpPr txBox="1"/>
          <p:nvPr/>
        </p:nvSpPr>
        <p:spPr>
          <a:xfrm>
            <a:off x="1111960" y="2401681"/>
            <a:ext cx="904333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300" i="1" dirty="0" err="1">
                <a:latin typeface="Times New Roman"/>
                <a:cs typeface="Times New Roman"/>
              </a:rPr>
              <a:t>d</a:t>
            </a:r>
            <a:r>
              <a:rPr lang="it-IT" sz="1300" i="1" dirty="0" err="1" smtClean="0">
                <a:latin typeface="Times New Roman"/>
                <a:cs typeface="Times New Roman"/>
              </a:rPr>
              <a:t>oxa</a:t>
            </a:r>
            <a:endParaRPr lang="it-IT" sz="1300" i="1" dirty="0" smtClean="0">
              <a:latin typeface="Times New Roman"/>
              <a:cs typeface="Times New Roman"/>
            </a:endParaRPr>
          </a:p>
          <a:p>
            <a:r>
              <a:rPr lang="it-IT" sz="1300" dirty="0">
                <a:latin typeface="Times New Roman"/>
                <a:cs typeface="Times New Roman"/>
              </a:rPr>
              <a:t>o</a:t>
            </a:r>
            <a:r>
              <a:rPr lang="it-IT" sz="1300" dirty="0" smtClean="0">
                <a:latin typeface="Times New Roman"/>
                <a:cs typeface="Times New Roman"/>
              </a:rPr>
              <a:t> opinione</a:t>
            </a:r>
            <a:endParaRPr lang="it-IT" sz="1300" dirty="0">
              <a:latin typeface="Times New Roman"/>
              <a:cs typeface="Times New Roman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1111960" y="3775668"/>
            <a:ext cx="805034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300" i="1" dirty="0">
                <a:latin typeface="Times New Roman"/>
                <a:cs typeface="Times New Roman"/>
              </a:rPr>
              <a:t>e</a:t>
            </a:r>
            <a:r>
              <a:rPr lang="it-IT" sz="1300" i="1" dirty="0" smtClean="0">
                <a:latin typeface="Times New Roman"/>
                <a:cs typeface="Times New Roman"/>
              </a:rPr>
              <a:t>pisteme</a:t>
            </a:r>
            <a:r>
              <a:rPr lang="it-IT" sz="1300" dirty="0" smtClean="0">
                <a:latin typeface="Times New Roman"/>
                <a:cs typeface="Times New Roman"/>
              </a:rPr>
              <a:t/>
            </a:r>
            <a:br>
              <a:rPr lang="it-IT" sz="1300" dirty="0" smtClean="0">
                <a:latin typeface="Times New Roman"/>
                <a:cs typeface="Times New Roman"/>
              </a:rPr>
            </a:br>
            <a:r>
              <a:rPr lang="it-IT" sz="1300" dirty="0" smtClean="0">
                <a:latin typeface="Times New Roman"/>
                <a:cs typeface="Times New Roman"/>
              </a:rPr>
              <a:t>o scienza</a:t>
            </a:r>
          </a:p>
        </p:txBody>
      </p:sp>
      <p:sp>
        <p:nvSpPr>
          <p:cNvPr id="9" name="CasellaDiTesto 8"/>
          <p:cNvSpPr txBox="1"/>
          <p:nvPr/>
        </p:nvSpPr>
        <p:spPr>
          <a:xfrm>
            <a:off x="2496730" y="2001571"/>
            <a:ext cx="1363055" cy="12926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300" i="1" dirty="0" err="1">
                <a:latin typeface="Times New Roman"/>
                <a:cs typeface="Times New Roman"/>
              </a:rPr>
              <a:t>e</a:t>
            </a:r>
            <a:r>
              <a:rPr lang="it-IT" sz="1300" i="1" dirty="0" err="1" smtClean="0">
                <a:latin typeface="Times New Roman"/>
                <a:cs typeface="Times New Roman"/>
              </a:rPr>
              <a:t>ikasìa</a:t>
            </a:r>
            <a:r>
              <a:rPr lang="it-IT" sz="1300" dirty="0">
                <a:latin typeface="Times New Roman"/>
                <a:cs typeface="Times New Roman"/>
              </a:rPr>
              <a:t/>
            </a:r>
            <a:br>
              <a:rPr lang="it-IT" sz="1300" dirty="0">
                <a:latin typeface="Times New Roman"/>
                <a:cs typeface="Times New Roman"/>
              </a:rPr>
            </a:br>
            <a:r>
              <a:rPr lang="it-IT" sz="1300" dirty="0" smtClean="0">
                <a:latin typeface="Times New Roman"/>
                <a:cs typeface="Times New Roman"/>
              </a:rPr>
              <a:t>o immaginazione</a:t>
            </a:r>
          </a:p>
          <a:p>
            <a:endParaRPr lang="it-IT" sz="1300" dirty="0">
              <a:latin typeface="Times New Roman"/>
              <a:cs typeface="Times New Roman"/>
            </a:endParaRPr>
          </a:p>
          <a:p>
            <a:endParaRPr lang="it-IT" sz="1300" dirty="0" smtClean="0">
              <a:latin typeface="Times New Roman"/>
              <a:cs typeface="Times New Roman"/>
            </a:endParaRPr>
          </a:p>
          <a:p>
            <a:r>
              <a:rPr lang="it-IT" sz="1300" i="1" dirty="0" err="1">
                <a:latin typeface="Times New Roman"/>
                <a:cs typeface="Times New Roman"/>
              </a:rPr>
              <a:t>p</a:t>
            </a:r>
            <a:r>
              <a:rPr lang="it-IT" sz="1300" i="1" dirty="0" err="1" smtClean="0">
                <a:latin typeface="Times New Roman"/>
                <a:cs typeface="Times New Roman"/>
              </a:rPr>
              <a:t>istis</a:t>
            </a:r>
            <a:endParaRPr lang="it-IT" sz="1300" i="1" dirty="0" smtClean="0">
              <a:latin typeface="Times New Roman"/>
              <a:cs typeface="Times New Roman"/>
            </a:endParaRPr>
          </a:p>
          <a:p>
            <a:r>
              <a:rPr lang="it-IT" sz="1300" dirty="0" smtClean="0">
                <a:latin typeface="Times New Roman"/>
                <a:cs typeface="Times New Roman"/>
              </a:rPr>
              <a:t>o credenza</a:t>
            </a:r>
          </a:p>
        </p:txBody>
      </p:sp>
      <p:sp>
        <p:nvSpPr>
          <p:cNvPr id="10" name="CasellaDiTesto 9"/>
          <p:cNvSpPr txBox="1"/>
          <p:nvPr/>
        </p:nvSpPr>
        <p:spPr>
          <a:xfrm>
            <a:off x="2496730" y="3475586"/>
            <a:ext cx="1685077" cy="10926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300" i="1" dirty="0" err="1" smtClean="0">
                <a:latin typeface="Times New Roman"/>
                <a:cs typeface="Times New Roman"/>
              </a:rPr>
              <a:t>diànoia</a:t>
            </a:r>
            <a:r>
              <a:rPr lang="it-IT" sz="1300" dirty="0">
                <a:latin typeface="Times New Roman"/>
                <a:cs typeface="Times New Roman"/>
              </a:rPr>
              <a:t/>
            </a:r>
            <a:br>
              <a:rPr lang="it-IT" sz="1300" dirty="0">
                <a:latin typeface="Times New Roman"/>
                <a:cs typeface="Times New Roman"/>
              </a:rPr>
            </a:br>
            <a:r>
              <a:rPr lang="it-IT" sz="1300" dirty="0" smtClean="0">
                <a:latin typeface="Times New Roman"/>
                <a:cs typeface="Times New Roman"/>
              </a:rPr>
              <a:t>o conoscenza mediana</a:t>
            </a:r>
          </a:p>
          <a:p>
            <a:endParaRPr lang="it-IT" sz="1300" dirty="0">
              <a:latin typeface="Times New Roman"/>
              <a:cs typeface="Times New Roman"/>
            </a:endParaRPr>
          </a:p>
          <a:p>
            <a:r>
              <a:rPr lang="it-IT" sz="1300" i="1" dirty="0" err="1" smtClean="0">
                <a:latin typeface="Times New Roman"/>
                <a:cs typeface="Times New Roman"/>
              </a:rPr>
              <a:t>noesis</a:t>
            </a:r>
            <a:r>
              <a:rPr lang="it-IT" sz="1300" dirty="0" smtClean="0">
                <a:latin typeface="Times New Roman"/>
                <a:cs typeface="Times New Roman"/>
              </a:rPr>
              <a:t/>
            </a:r>
            <a:br>
              <a:rPr lang="it-IT" sz="1300" dirty="0" smtClean="0">
                <a:latin typeface="Times New Roman"/>
                <a:cs typeface="Times New Roman"/>
              </a:rPr>
            </a:br>
            <a:r>
              <a:rPr lang="it-IT" sz="1300" dirty="0" smtClean="0">
                <a:latin typeface="Times New Roman"/>
                <a:cs typeface="Times New Roman"/>
              </a:rPr>
              <a:t>o intellezione</a:t>
            </a:r>
          </a:p>
        </p:txBody>
      </p:sp>
      <p:sp>
        <p:nvSpPr>
          <p:cNvPr id="11" name="Rettangolo arrotondato 10"/>
          <p:cNvSpPr/>
          <p:nvPr/>
        </p:nvSpPr>
        <p:spPr>
          <a:xfrm>
            <a:off x="4960531" y="1786577"/>
            <a:ext cx="3576696" cy="3113852"/>
          </a:xfrm>
          <a:prstGeom prst="roundRect">
            <a:avLst>
              <a:gd name="adj" fmla="val 11076"/>
            </a:avLst>
          </a:prstGeom>
          <a:solidFill>
            <a:srgbClr val="FFFFFF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	</a:t>
            </a:r>
          </a:p>
        </p:txBody>
      </p:sp>
      <p:sp>
        <p:nvSpPr>
          <p:cNvPr id="12" name="CasellaDiTesto 11"/>
          <p:cNvSpPr txBox="1"/>
          <p:nvPr/>
        </p:nvSpPr>
        <p:spPr>
          <a:xfrm>
            <a:off x="7365377" y="2411088"/>
            <a:ext cx="768078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300" dirty="0" smtClean="0">
                <a:latin typeface="Times New Roman"/>
                <a:cs typeface="Times New Roman"/>
              </a:rPr>
              <a:t>mondo</a:t>
            </a:r>
          </a:p>
          <a:p>
            <a:r>
              <a:rPr lang="it-IT" sz="1300" dirty="0" smtClean="0">
                <a:latin typeface="Times New Roman"/>
                <a:cs typeface="Times New Roman"/>
              </a:rPr>
              <a:t>sensibile</a:t>
            </a:r>
            <a:endParaRPr lang="it-IT" sz="1300" dirty="0">
              <a:latin typeface="Times New Roman"/>
              <a:cs typeface="Times New Roman"/>
            </a:endParaRPr>
          </a:p>
        </p:txBody>
      </p:sp>
      <p:sp>
        <p:nvSpPr>
          <p:cNvPr id="14" name="CasellaDiTesto 13"/>
          <p:cNvSpPr txBox="1"/>
          <p:nvPr/>
        </p:nvSpPr>
        <p:spPr>
          <a:xfrm>
            <a:off x="5280383" y="2010978"/>
            <a:ext cx="823675" cy="12926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300" dirty="0" smtClean="0">
                <a:latin typeface="Times New Roman"/>
                <a:cs typeface="Times New Roman"/>
              </a:rPr>
              <a:t>immagini</a:t>
            </a:r>
            <a:br>
              <a:rPr lang="it-IT" sz="1300" dirty="0" smtClean="0">
                <a:latin typeface="Times New Roman"/>
                <a:cs typeface="Times New Roman"/>
              </a:rPr>
            </a:br>
            <a:r>
              <a:rPr lang="it-IT" sz="1300" dirty="0" smtClean="0">
                <a:latin typeface="Times New Roman"/>
                <a:cs typeface="Times New Roman"/>
              </a:rPr>
              <a:t>sensibili</a:t>
            </a:r>
          </a:p>
          <a:p>
            <a:endParaRPr lang="it-IT" sz="1300" dirty="0">
              <a:latin typeface="Times New Roman"/>
              <a:cs typeface="Times New Roman"/>
            </a:endParaRPr>
          </a:p>
          <a:p>
            <a:endParaRPr lang="it-IT" sz="1300" dirty="0" smtClean="0">
              <a:latin typeface="Times New Roman"/>
              <a:cs typeface="Times New Roman"/>
            </a:endParaRPr>
          </a:p>
          <a:p>
            <a:r>
              <a:rPr lang="it-IT" sz="1300" dirty="0" smtClean="0">
                <a:latin typeface="Times New Roman"/>
                <a:cs typeface="Times New Roman"/>
              </a:rPr>
              <a:t>oggetti</a:t>
            </a:r>
            <a:r>
              <a:rPr lang="it-IT" sz="1300" dirty="0">
                <a:latin typeface="Times New Roman"/>
                <a:cs typeface="Times New Roman"/>
              </a:rPr>
              <a:t/>
            </a:r>
            <a:br>
              <a:rPr lang="it-IT" sz="1300" dirty="0">
                <a:latin typeface="Times New Roman"/>
                <a:cs typeface="Times New Roman"/>
              </a:rPr>
            </a:br>
            <a:r>
              <a:rPr lang="it-IT" sz="1300" dirty="0" smtClean="0">
                <a:latin typeface="Times New Roman"/>
                <a:cs typeface="Times New Roman"/>
              </a:rPr>
              <a:t>sensibili</a:t>
            </a:r>
            <a:endParaRPr lang="it-IT" sz="1300" dirty="0">
              <a:latin typeface="Times New Roman"/>
              <a:cs typeface="Times New Roman"/>
            </a:endParaRPr>
          </a:p>
        </p:txBody>
      </p:sp>
      <p:sp>
        <p:nvSpPr>
          <p:cNvPr id="18" name="CasellaDiTesto 17"/>
          <p:cNvSpPr txBox="1"/>
          <p:nvPr/>
        </p:nvSpPr>
        <p:spPr>
          <a:xfrm>
            <a:off x="7398304" y="3898286"/>
            <a:ext cx="980945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300" dirty="0" smtClean="0">
                <a:latin typeface="Times New Roman"/>
                <a:cs typeface="Times New Roman"/>
              </a:rPr>
              <a:t>mondo</a:t>
            </a:r>
          </a:p>
          <a:p>
            <a:r>
              <a:rPr lang="it-IT" sz="1300" dirty="0" smtClean="0">
                <a:latin typeface="Times New Roman"/>
                <a:cs typeface="Times New Roman"/>
              </a:rPr>
              <a:t>intellegibile</a:t>
            </a:r>
            <a:endParaRPr lang="it-IT" sz="1300" dirty="0">
              <a:latin typeface="Times New Roman"/>
              <a:cs typeface="Times New Roman"/>
            </a:endParaRPr>
          </a:p>
        </p:txBody>
      </p:sp>
      <p:sp>
        <p:nvSpPr>
          <p:cNvPr id="19" name="CasellaDiTesto 18"/>
          <p:cNvSpPr txBox="1"/>
          <p:nvPr/>
        </p:nvSpPr>
        <p:spPr>
          <a:xfrm>
            <a:off x="5280383" y="3407713"/>
            <a:ext cx="1685077" cy="12926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300" dirty="0" smtClean="0">
                <a:latin typeface="Times New Roman"/>
                <a:cs typeface="Times New Roman"/>
              </a:rPr>
              <a:t>oggetti matematici</a:t>
            </a:r>
            <a:br>
              <a:rPr lang="it-IT" sz="1300" dirty="0" smtClean="0">
                <a:latin typeface="Times New Roman"/>
                <a:cs typeface="Times New Roman"/>
              </a:rPr>
            </a:br>
            <a:r>
              <a:rPr lang="it-IT" sz="1300" dirty="0" smtClean="0">
                <a:latin typeface="Times New Roman"/>
                <a:cs typeface="Times New Roman"/>
              </a:rPr>
              <a:t>(enti “intermedi” delle</a:t>
            </a:r>
          </a:p>
          <a:p>
            <a:r>
              <a:rPr lang="it-IT" sz="1300" dirty="0" smtClean="0">
                <a:latin typeface="Times New Roman"/>
                <a:cs typeface="Times New Roman"/>
              </a:rPr>
              <a:t>“Dottrine non scritte”)</a:t>
            </a:r>
          </a:p>
          <a:p>
            <a:endParaRPr lang="it-IT" sz="1300" dirty="0" smtClean="0">
              <a:latin typeface="Times New Roman"/>
              <a:cs typeface="Times New Roman"/>
            </a:endParaRPr>
          </a:p>
          <a:p>
            <a:r>
              <a:rPr lang="it-IT" sz="1300" dirty="0" smtClean="0">
                <a:latin typeface="Times New Roman"/>
                <a:cs typeface="Times New Roman"/>
              </a:rPr>
              <a:t>Idea</a:t>
            </a:r>
            <a:br>
              <a:rPr lang="it-IT" sz="1300" dirty="0" smtClean="0">
                <a:latin typeface="Times New Roman"/>
                <a:cs typeface="Times New Roman"/>
              </a:rPr>
            </a:br>
            <a:r>
              <a:rPr lang="it-IT" sz="1300" dirty="0" smtClean="0">
                <a:latin typeface="Times New Roman"/>
                <a:cs typeface="Times New Roman"/>
              </a:rPr>
              <a:t>e Idea del Bene</a:t>
            </a:r>
            <a:endParaRPr lang="it-IT" sz="1300" dirty="0">
              <a:latin typeface="Times New Roman"/>
              <a:cs typeface="Times New Roman"/>
            </a:endParaRPr>
          </a:p>
        </p:txBody>
      </p:sp>
      <p:sp>
        <p:nvSpPr>
          <p:cNvPr id="22" name="Rettangolo 21"/>
          <p:cNvSpPr/>
          <p:nvPr/>
        </p:nvSpPr>
        <p:spPr>
          <a:xfrm>
            <a:off x="792108" y="3294232"/>
            <a:ext cx="3576696" cy="36000"/>
          </a:xfrm>
          <a:prstGeom prst="rect">
            <a:avLst/>
          </a:prstGeom>
          <a:solidFill>
            <a:srgbClr val="94BEB5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4" name="Rettangolo 23"/>
          <p:cNvSpPr/>
          <p:nvPr/>
        </p:nvSpPr>
        <p:spPr>
          <a:xfrm>
            <a:off x="4960531" y="3267639"/>
            <a:ext cx="3576696" cy="36000"/>
          </a:xfrm>
          <a:prstGeom prst="rect">
            <a:avLst/>
          </a:prstGeom>
          <a:solidFill>
            <a:srgbClr val="94BEB5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3" name="CasellaDiTesto 22"/>
          <p:cNvSpPr txBox="1"/>
          <p:nvPr/>
        </p:nvSpPr>
        <p:spPr>
          <a:xfrm>
            <a:off x="858567" y="80997"/>
            <a:ext cx="481423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600" dirty="0" smtClean="0">
                <a:solidFill>
                  <a:schemeClr val="bg1"/>
                </a:solidFill>
              </a:rPr>
              <a:t>MAPPA 3. GRADI DELLA CONOSCENZA E DELLA REALTA’</a:t>
            </a:r>
            <a:endParaRPr lang="it-IT" sz="1600" dirty="0">
              <a:solidFill>
                <a:schemeClr val="bg1"/>
              </a:solidFill>
            </a:endParaRPr>
          </a:p>
        </p:txBody>
      </p:sp>
      <p:sp>
        <p:nvSpPr>
          <p:cNvPr id="25" name="Anello 24"/>
          <p:cNvSpPr/>
          <p:nvPr/>
        </p:nvSpPr>
        <p:spPr>
          <a:xfrm>
            <a:off x="142621" y="24930"/>
            <a:ext cx="573942" cy="568636"/>
          </a:xfrm>
          <a:prstGeom prst="donut">
            <a:avLst/>
          </a:prstGeom>
          <a:solidFill>
            <a:srgbClr val="94BEB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62434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rrotonda angolo stesso lato rettangolo 5"/>
          <p:cNvSpPr/>
          <p:nvPr/>
        </p:nvSpPr>
        <p:spPr>
          <a:xfrm>
            <a:off x="554757" y="1755960"/>
            <a:ext cx="757388" cy="396130"/>
          </a:xfrm>
          <a:prstGeom prst="round2SameRect">
            <a:avLst/>
          </a:prstGeom>
          <a:solidFill>
            <a:srgbClr val="94BEB5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300" b="1" dirty="0" smtClean="0">
                <a:solidFill>
                  <a:schemeClr val="tx1"/>
                </a:solidFill>
                <a:latin typeface="Times New Roman"/>
                <a:cs typeface="Times New Roman"/>
              </a:rPr>
              <a:t>Attività</a:t>
            </a:r>
            <a:endParaRPr lang="it-IT" sz="1300" b="1" dirty="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sp>
        <p:nvSpPr>
          <p:cNvPr id="7" name="Rettangolo arrotondato 6"/>
          <p:cNvSpPr/>
          <p:nvPr/>
        </p:nvSpPr>
        <p:spPr>
          <a:xfrm>
            <a:off x="73857" y="2167446"/>
            <a:ext cx="1800000" cy="1800000"/>
          </a:xfrm>
          <a:prstGeom prst="roundRect">
            <a:avLst>
              <a:gd name="adj" fmla="val 11076"/>
            </a:avLst>
          </a:prstGeom>
          <a:solidFill>
            <a:schemeClr val="bg1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it-IT" sz="120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Scienza</a:t>
            </a:r>
          </a:p>
          <a:p>
            <a:pPr algn="ctr"/>
            <a:endParaRPr lang="it-IT" sz="1200" b="1" dirty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algn="ctr"/>
            <a:endParaRPr lang="it-IT" sz="1200" b="1" dirty="0" smtClean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algn="ctr"/>
            <a:r>
              <a:rPr lang="it-IT" sz="120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Religione</a:t>
            </a:r>
          </a:p>
          <a:p>
            <a:pPr algn="ctr"/>
            <a:endParaRPr lang="it-IT" sz="1200" b="1" dirty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algn="ctr"/>
            <a:endParaRPr lang="it-IT" sz="1200" b="1" dirty="0" smtClean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algn="ctr"/>
            <a:r>
              <a:rPr lang="it-IT" sz="120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Filosofia</a:t>
            </a:r>
          </a:p>
          <a:p>
            <a:pPr algn="ctr"/>
            <a:endParaRPr lang="it-IT" sz="1200" dirty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sp>
        <p:nvSpPr>
          <p:cNvPr id="12" name="Arrotonda angolo stesso lato rettangolo 11"/>
          <p:cNvSpPr/>
          <p:nvPr/>
        </p:nvSpPr>
        <p:spPr>
          <a:xfrm>
            <a:off x="2762250" y="1771316"/>
            <a:ext cx="1181100" cy="396130"/>
          </a:xfrm>
          <a:prstGeom prst="round2SameRect">
            <a:avLst/>
          </a:prstGeom>
          <a:solidFill>
            <a:srgbClr val="94BEB5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300" b="1" dirty="0">
                <a:solidFill>
                  <a:schemeClr val="tx1"/>
                </a:solidFill>
                <a:latin typeface="Times New Roman"/>
                <a:cs typeface="Times New Roman"/>
              </a:rPr>
              <a:t>Contenuto</a:t>
            </a:r>
          </a:p>
        </p:txBody>
      </p:sp>
      <p:sp>
        <p:nvSpPr>
          <p:cNvPr id="13" name="Rettangolo arrotondato 12"/>
          <p:cNvSpPr/>
          <p:nvPr/>
        </p:nvSpPr>
        <p:spPr>
          <a:xfrm>
            <a:off x="2436057" y="2167446"/>
            <a:ext cx="1800000" cy="1800000"/>
          </a:xfrm>
          <a:prstGeom prst="roundRect">
            <a:avLst>
              <a:gd name="adj" fmla="val 11076"/>
            </a:avLst>
          </a:prstGeom>
          <a:solidFill>
            <a:schemeClr val="bg1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>
            <a:noAutofit/>
          </a:bodyPr>
          <a:lstStyle/>
          <a:p>
            <a:pPr algn="ctr"/>
            <a:r>
              <a:rPr lang="it-IT" sz="1200" b="1" dirty="0">
                <a:solidFill>
                  <a:srgbClr val="000000"/>
                </a:solidFill>
                <a:latin typeface="Times New Roman"/>
                <a:cs typeface="Times New Roman"/>
              </a:rPr>
              <a:t>Spiegazione di alcune realtà particolari</a:t>
            </a:r>
          </a:p>
          <a:p>
            <a:pPr algn="ctr"/>
            <a:endParaRPr lang="it-IT" sz="1200" b="1" dirty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algn="ctr"/>
            <a:r>
              <a:rPr lang="it-IT" sz="1200" b="1" dirty="0">
                <a:solidFill>
                  <a:srgbClr val="000000"/>
                </a:solidFill>
                <a:latin typeface="Times New Roman"/>
                <a:cs typeface="Times New Roman"/>
              </a:rPr>
              <a:t>Spiegazione della totalità della realtà</a:t>
            </a:r>
          </a:p>
          <a:p>
            <a:pPr algn="ctr"/>
            <a:endParaRPr lang="it-IT" sz="1200" b="1" dirty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algn="ctr"/>
            <a:r>
              <a:rPr lang="it-IT" sz="1200" b="1" dirty="0">
                <a:solidFill>
                  <a:srgbClr val="000000"/>
                </a:solidFill>
                <a:latin typeface="Times New Roman"/>
                <a:cs typeface="Times New Roman"/>
              </a:rPr>
              <a:t>Spiegazione della totalità della realtà</a:t>
            </a:r>
          </a:p>
        </p:txBody>
      </p:sp>
      <p:sp>
        <p:nvSpPr>
          <p:cNvPr id="14" name="Arrotonda angolo stesso lato rettangolo 13"/>
          <p:cNvSpPr/>
          <p:nvPr/>
        </p:nvSpPr>
        <p:spPr>
          <a:xfrm>
            <a:off x="5334569" y="1771316"/>
            <a:ext cx="757388" cy="396130"/>
          </a:xfrm>
          <a:prstGeom prst="round2SameRect">
            <a:avLst/>
          </a:prstGeom>
          <a:solidFill>
            <a:srgbClr val="94BEB5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300" b="1" dirty="0">
                <a:solidFill>
                  <a:schemeClr val="tx1"/>
                </a:solidFill>
                <a:latin typeface="Times New Roman"/>
                <a:cs typeface="Times New Roman"/>
              </a:rPr>
              <a:t>Metodo</a:t>
            </a:r>
          </a:p>
        </p:txBody>
      </p:sp>
      <p:sp>
        <p:nvSpPr>
          <p:cNvPr id="15" name="Rettangolo arrotondato 14"/>
          <p:cNvSpPr/>
          <p:nvPr/>
        </p:nvSpPr>
        <p:spPr>
          <a:xfrm>
            <a:off x="4798257" y="2167446"/>
            <a:ext cx="1800000" cy="1800000"/>
          </a:xfrm>
          <a:prstGeom prst="roundRect">
            <a:avLst>
              <a:gd name="adj" fmla="val 11076"/>
            </a:avLst>
          </a:prstGeom>
          <a:solidFill>
            <a:schemeClr val="bg1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>
            <a:noAutofit/>
          </a:bodyPr>
          <a:lstStyle/>
          <a:p>
            <a:pPr algn="ctr"/>
            <a:r>
              <a:rPr lang="it-IT" sz="1200" b="1" dirty="0">
                <a:solidFill>
                  <a:srgbClr val="000000"/>
                </a:solidFill>
                <a:latin typeface="Times New Roman"/>
                <a:cs typeface="Times New Roman"/>
              </a:rPr>
              <a:t>Attraverso </a:t>
            </a:r>
          </a:p>
          <a:p>
            <a:pPr algn="ctr"/>
            <a:r>
              <a:rPr lang="it-IT" sz="1200" b="1" dirty="0">
                <a:solidFill>
                  <a:srgbClr val="000000"/>
                </a:solidFill>
                <a:latin typeface="Times New Roman"/>
                <a:cs typeface="Times New Roman"/>
              </a:rPr>
              <a:t>la sola ragione</a:t>
            </a:r>
          </a:p>
          <a:p>
            <a:pPr algn="ctr"/>
            <a:endParaRPr lang="it-IT" sz="1200" b="1" dirty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algn="ctr"/>
            <a:r>
              <a:rPr lang="it-IT" sz="1200" b="1" dirty="0">
                <a:solidFill>
                  <a:srgbClr val="000000"/>
                </a:solidFill>
                <a:latin typeface="Times New Roman"/>
                <a:cs typeface="Times New Roman"/>
              </a:rPr>
              <a:t>Attraverso </a:t>
            </a:r>
          </a:p>
          <a:p>
            <a:pPr algn="ctr"/>
            <a:r>
              <a:rPr lang="it-IT" sz="1200" b="1" dirty="0">
                <a:solidFill>
                  <a:srgbClr val="000000"/>
                </a:solidFill>
                <a:latin typeface="Times New Roman"/>
                <a:cs typeface="Times New Roman"/>
              </a:rPr>
              <a:t>la fede</a:t>
            </a:r>
          </a:p>
          <a:p>
            <a:pPr algn="ctr"/>
            <a:endParaRPr lang="it-IT" sz="1200" b="1" dirty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algn="ctr"/>
            <a:r>
              <a:rPr lang="it-IT" sz="1200" b="1" dirty="0">
                <a:solidFill>
                  <a:srgbClr val="000000"/>
                </a:solidFill>
                <a:latin typeface="Times New Roman"/>
                <a:cs typeface="Times New Roman"/>
              </a:rPr>
              <a:t>Attraverso </a:t>
            </a:r>
          </a:p>
          <a:p>
            <a:pPr algn="ctr"/>
            <a:r>
              <a:rPr lang="it-IT" sz="1200" b="1" dirty="0">
                <a:solidFill>
                  <a:srgbClr val="000000"/>
                </a:solidFill>
                <a:latin typeface="Times New Roman"/>
                <a:cs typeface="Times New Roman"/>
              </a:rPr>
              <a:t>la sola ragione</a:t>
            </a:r>
          </a:p>
        </p:txBody>
      </p:sp>
      <p:sp>
        <p:nvSpPr>
          <p:cNvPr id="16" name="Arrotonda angolo stesso lato rettangolo 15"/>
          <p:cNvSpPr/>
          <p:nvPr/>
        </p:nvSpPr>
        <p:spPr>
          <a:xfrm>
            <a:off x="7704856" y="1778704"/>
            <a:ext cx="757388" cy="396130"/>
          </a:xfrm>
          <a:prstGeom prst="round2SameRect">
            <a:avLst/>
          </a:prstGeom>
          <a:solidFill>
            <a:srgbClr val="94BEB5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300" b="1" dirty="0">
                <a:solidFill>
                  <a:schemeClr val="tx1"/>
                </a:solidFill>
                <a:latin typeface="Times New Roman"/>
                <a:cs typeface="Times New Roman"/>
              </a:rPr>
              <a:t>Scopo</a:t>
            </a:r>
          </a:p>
        </p:txBody>
      </p:sp>
      <p:sp>
        <p:nvSpPr>
          <p:cNvPr id="17" name="Rettangolo arrotondato 16"/>
          <p:cNvSpPr/>
          <p:nvPr/>
        </p:nvSpPr>
        <p:spPr>
          <a:xfrm>
            <a:off x="7160456" y="2167446"/>
            <a:ext cx="1800000" cy="1800000"/>
          </a:xfrm>
          <a:prstGeom prst="roundRect">
            <a:avLst>
              <a:gd name="adj" fmla="val 11076"/>
            </a:avLst>
          </a:prstGeom>
          <a:solidFill>
            <a:schemeClr val="bg1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>
            <a:noAutofit/>
          </a:bodyPr>
          <a:lstStyle/>
          <a:p>
            <a:pPr algn="ctr"/>
            <a:r>
              <a:rPr lang="it-IT" sz="1200" b="1" dirty="0">
                <a:solidFill>
                  <a:srgbClr val="000000"/>
                </a:solidFill>
                <a:latin typeface="Times New Roman"/>
                <a:cs typeface="Times New Roman"/>
              </a:rPr>
              <a:t>Scoperta di alcune</a:t>
            </a:r>
          </a:p>
          <a:p>
            <a:pPr algn="ctr"/>
            <a:r>
              <a:rPr lang="it-IT" sz="1200" b="1" dirty="0">
                <a:solidFill>
                  <a:srgbClr val="000000"/>
                </a:solidFill>
                <a:latin typeface="Times New Roman"/>
                <a:cs typeface="Times New Roman"/>
              </a:rPr>
              <a:t>verità o utilità pratiche</a:t>
            </a:r>
          </a:p>
          <a:p>
            <a:pPr algn="ctr"/>
            <a:endParaRPr lang="it-IT" sz="1200" b="1" dirty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algn="ctr"/>
            <a:r>
              <a:rPr lang="it-IT" sz="120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Salvezza</a:t>
            </a:r>
          </a:p>
          <a:p>
            <a:pPr algn="ctr"/>
            <a:endParaRPr lang="it-IT" sz="1200" b="1" dirty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algn="ctr"/>
            <a:endParaRPr lang="it-IT" sz="1200" b="1" dirty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algn="ctr"/>
            <a:r>
              <a:rPr lang="it-IT" sz="1200" b="1" dirty="0">
                <a:solidFill>
                  <a:srgbClr val="000000"/>
                </a:solidFill>
                <a:latin typeface="Times New Roman"/>
                <a:cs typeface="Times New Roman"/>
              </a:rPr>
              <a:t>Contemplazione</a:t>
            </a:r>
          </a:p>
          <a:p>
            <a:pPr algn="ctr"/>
            <a:r>
              <a:rPr lang="it-IT" sz="1200" b="1" dirty="0">
                <a:solidFill>
                  <a:srgbClr val="000000"/>
                </a:solidFill>
                <a:latin typeface="Times New Roman"/>
                <a:cs typeface="Times New Roman"/>
              </a:rPr>
              <a:t>della verità</a:t>
            </a:r>
          </a:p>
        </p:txBody>
      </p:sp>
      <p:cxnSp>
        <p:nvCxnSpPr>
          <p:cNvPr id="21" name="Connettore 2 20"/>
          <p:cNvCxnSpPr/>
          <p:nvPr/>
        </p:nvCxnSpPr>
        <p:spPr>
          <a:xfrm>
            <a:off x="1497543" y="2472928"/>
            <a:ext cx="1030310" cy="0"/>
          </a:xfrm>
          <a:prstGeom prst="straightConnector1">
            <a:avLst/>
          </a:prstGeom>
          <a:ln w="50800" cap="flat">
            <a:solidFill>
              <a:srgbClr val="A23B6A"/>
            </a:solidFill>
            <a:tailEnd type="arrow" w="med" len="sm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Connettore 2 22"/>
          <p:cNvCxnSpPr/>
          <p:nvPr/>
        </p:nvCxnSpPr>
        <p:spPr>
          <a:xfrm>
            <a:off x="4136502" y="2472928"/>
            <a:ext cx="718181" cy="0"/>
          </a:xfrm>
          <a:prstGeom prst="straightConnector1">
            <a:avLst/>
          </a:prstGeom>
          <a:ln w="50800" cap="flat">
            <a:solidFill>
              <a:srgbClr val="A23B6A"/>
            </a:solidFill>
            <a:tailEnd type="arrow" w="med" len="sm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2 24"/>
          <p:cNvCxnSpPr/>
          <p:nvPr/>
        </p:nvCxnSpPr>
        <p:spPr>
          <a:xfrm>
            <a:off x="1497543" y="2998156"/>
            <a:ext cx="1030310" cy="0"/>
          </a:xfrm>
          <a:prstGeom prst="straightConnector1">
            <a:avLst/>
          </a:prstGeom>
          <a:ln w="50800" cap="flat">
            <a:solidFill>
              <a:srgbClr val="A23B6A"/>
            </a:solidFill>
            <a:tailEnd type="arrow" w="med" len="sm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Connettore 2 25"/>
          <p:cNvCxnSpPr/>
          <p:nvPr/>
        </p:nvCxnSpPr>
        <p:spPr>
          <a:xfrm>
            <a:off x="4136502" y="2998156"/>
            <a:ext cx="720000" cy="0"/>
          </a:xfrm>
          <a:prstGeom prst="straightConnector1">
            <a:avLst/>
          </a:prstGeom>
          <a:ln w="50800" cap="flat">
            <a:solidFill>
              <a:srgbClr val="A23B6A"/>
            </a:solidFill>
            <a:tailEnd type="arrow" w="med" len="sm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Connettore 2 27"/>
          <p:cNvCxnSpPr/>
          <p:nvPr/>
        </p:nvCxnSpPr>
        <p:spPr>
          <a:xfrm>
            <a:off x="1497543" y="3557398"/>
            <a:ext cx="1030310" cy="0"/>
          </a:xfrm>
          <a:prstGeom prst="straightConnector1">
            <a:avLst/>
          </a:prstGeom>
          <a:ln w="50800" cap="flat">
            <a:solidFill>
              <a:srgbClr val="A23B6A"/>
            </a:solidFill>
            <a:tailEnd type="arrow" w="med" len="sm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Connettore 2 28"/>
          <p:cNvCxnSpPr/>
          <p:nvPr/>
        </p:nvCxnSpPr>
        <p:spPr>
          <a:xfrm>
            <a:off x="4136502" y="3557398"/>
            <a:ext cx="720000" cy="0"/>
          </a:xfrm>
          <a:prstGeom prst="straightConnector1">
            <a:avLst/>
          </a:prstGeom>
          <a:ln w="50800" cap="flat">
            <a:solidFill>
              <a:srgbClr val="A23B6A"/>
            </a:solidFill>
            <a:tailEnd type="arrow" w="med" len="sm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Connettore 2 38"/>
          <p:cNvCxnSpPr/>
          <p:nvPr/>
        </p:nvCxnSpPr>
        <p:spPr>
          <a:xfrm>
            <a:off x="6540500" y="2489394"/>
            <a:ext cx="718181" cy="0"/>
          </a:xfrm>
          <a:prstGeom prst="straightConnector1">
            <a:avLst/>
          </a:prstGeom>
          <a:ln w="50800" cap="flat">
            <a:solidFill>
              <a:srgbClr val="A23B6A"/>
            </a:solidFill>
            <a:tailEnd type="arrow" w="med" len="sm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Connettore 2 39"/>
          <p:cNvCxnSpPr/>
          <p:nvPr/>
        </p:nvCxnSpPr>
        <p:spPr>
          <a:xfrm>
            <a:off x="6540500" y="3014622"/>
            <a:ext cx="720000" cy="0"/>
          </a:xfrm>
          <a:prstGeom prst="straightConnector1">
            <a:avLst/>
          </a:prstGeom>
          <a:ln w="50800" cap="flat">
            <a:solidFill>
              <a:srgbClr val="A23B6A"/>
            </a:solidFill>
            <a:tailEnd type="arrow" w="med" len="sm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Connettore 2 40"/>
          <p:cNvCxnSpPr/>
          <p:nvPr/>
        </p:nvCxnSpPr>
        <p:spPr>
          <a:xfrm>
            <a:off x="6540500" y="3573864"/>
            <a:ext cx="720000" cy="0"/>
          </a:xfrm>
          <a:prstGeom prst="straightConnector1">
            <a:avLst/>
          </a:prstGeom>
          <a:ln w="50800" cap="flat">
            <a:solidFill>
              <a:srgbClr val="A23B6A"/>
            </a:solidFill>
            <a:tailEnd type="arrow" w="med" len="sm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CasellaDiTesto 21"/>
          <p:cNvSpPr txBox="1"/>
          <p:nvPr/>
        </p:nvSpPr>
        <p:spPr>
          <a:xfrm>
            <a:off x="858567" y="80997"/>
            <a:ext cx="34547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600" dirty="0" smtClean="0">
                <a:solidFill>
                  <a:schemeClr val="bg1"/>
                </a:solidFill>
              </a:rPr>
              <a:t>MAPPA 2. CARATTERI DELLA FILOSOFIA</a:t>
            </a:r>
            <a:endParaRPr lang="it-IT" sz="1600" dirty="0">
              <a:solidFill>
                <a:schemeClr val="bg1"/>
              </a:solidFill>
            </a:endParaRPr>
          </a:p>
        </p:txBody>
      </p:sp>
      <p:sp>
        <p:nvSpPr>
          <p:cNvPr id="24" name="Anello 23"/>
          <p:cNvSpPr/>
          <p:nvPr/>
        </p:nvSpPr>
        <p:spPr>
          <a:xfrm>
            <a:off x="142621" y="-28430"/>
            <a:ext cx="573942" cy="568636"/>
          </a:xfrm>
          <a:prstGeom prst="donut">
            <a:avLst/>
          </a:prstGeom>
          <a:solidFill>
            <a:srgbClr val="94BEB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61244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arrotondato 4"/>
          <p:cNvSpPr/>
          <p:nvPr/>
        </p:nvSpPr>
        <p:spPr>
          <a:xfrm>
            <a:off x="2182520" y="1458391"/>
            <a:ext cx="2539999" cy="525780"/>
          </a:xfrm>
          <a:prstGeom prst="roundRect">
            <a:avLst>
              <a:gd name="adj" fmla="val 11076"/>
            </a:avLst>
          </a:prstGeom>
          <a:solidFill>
            <a:srgbClr val="FFFFFF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it-IT" sz="130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Idea del Bello</a:t>
            </a:r>
          </a:p>
          <a:p>
            <a:pPr algn="ctr"/>
            <a:r>
              <a:rPr lang="it-IT" sz="1300" dirty="0">
                <a:solidFill>
                  <a:srgbClr val="000000"/>
                </a:solidFill>
                <a:latin typeface="Times New Roman"/>
                <a:cs typeface="Times New Roman"/>
              </a:rPr>
              <a:t>È il Bene nel suo manifestarsi</a:t>
            </a:r>
            <a:endParaRPr lang="it-IT" sz="1300" dirty="0" smtClean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sp>
        <p:nvSpPr>
          <p:cNvPr id="7" name="Rettangolo arrotondato 6"/>
          <p:cNvSpPr/>
          <p:nvPr/>
        </p:nvSpPr>
        <p:spPr>
          <a:xfrm>
            <a:off x="3247437" y="2525539"/>
            <a:ext cx="5501452" cy="1593771"/>
          </a:xfrm>
          <a:prstGeom prst="roundRect">
            <a:avLst>
              <a:gd name="adj" fmla="val 11076"/>
            </a:avLst>
          </a:prstGeom>
          <a:solidFill>
            <a:srgbClr val="FFFFFF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Visione del Bello in sé</a:t>
            </a:r>
          </a:p>
          <a:p>
            <a:pPr marL="285750" indent="-285750">
              <a:buFont typeface="Arial"/>
              <a:buChar char="•"/>
            </a:pPr>
            <a: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Amore delle anime, delle arti, della giustizia, delle leggi, delle scienze</a:t>
            </a:r>
          </a:p>
          <a:p>
            <a:pPr marL="285750" indent="-285750">
              <a:buFont typeface="Arial"/>
              <a:buChar char="•"/>
            </a:pPr>
            <a: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Amore fisico</a:t>
            </a:r>
          </a:p>
          <a:p>
            <a:pPr algn="ctr"/>
            <a:endParaRPr lang="it-IT" sz="1300" b="1" dirty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algn="ctr"/>
            <a:r>
              <a:rPr lang="it-IT" sz="130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Amore</a:t>
            </a:r>
          </a:p>
          <a:p>
            <a:pPr algn="ctr"/>
            <a: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Eros, forza che eleva al Bene attraverso il Bello</a:t>
            </a:r>
          </a:p>
          <a:p>
            <a:pPr algn="ctr"/>
            <a: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Essere intermedio tra uomo e Dio</a:t>
            </a:r>
          </a:p>
        </p:txBody>
      </p:sp>
      <p:sp>
        <p:nvSpPr>
          <p:cNvPr id="8" name="Rettangolo arrotondato 7"/>
          <p:cNvSpPr/>
          <p:nvPr/>
        </p:nvSpPr>
        <p:spPr>
          <a:xfrm>
            <a:off x="667926" y="4475327"/>
            <a:ext cx="5493926" cy="525780"/>
          </a:xfrm>
          <a:prstGeom prst="roundRect">
            <a:avLst>
              <a:gd name="adj" fmla="val 11076"/>
            </a:avLst>
          </a:prstGeom>
          <a:solidFill>
            <a:srgbClr val="FFFFFF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Condanna dell’arte: è imitazione delle cose, che sono imitazione delle Idee</a:t>
            </a:r>
          </a:p>
          <a:p>
            <a:pPr algn="ctr"/>
            <a: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L’arte è “imitazione dell’imitazione”</a:t>
            </a:r>
          </a:p>
        </p:txBody>
      </p:sp>
      <p:cxnSp>
        <p:nvCxnSpPr>
          <p:cNvPr id="9" name="Connettore 2 8"/>
          <p:cNvCxnSpPr/>
          <p:nvPr/>
        </p:nvCxnSpPr>
        <p:spPr>
          <a:xfrm flipV="1">
            <a:off x="2502083" y="1964411"/>
            <a:ext cx="0" cy="2510917"/>
          </a:xfrm>
          <a:prstGeom prst="straightConnector1">
            <a:avLst/>
          </a:prstGeom>
          <a:ln w="38100">
            <a:solidFill>
              <a:srgbClr val="A23B6A"/>
            </a:solidFill>
            <a:prstDash val="lg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Connettore 2 10"/>
          <p:cNvCxnSpPr/>
          <p:nvPr/>
        </p:nvCxnSpPr>
        <p:spPr>
          <a:xfrm flipV="1">
            <a:off x="4223926" y="1964411"/>
            <a:ext cx="0" cy="528795"/>
          </a:xfrm>
          <a:prstGeom prst="straightConnector1">
            <a:avLst/>
          </a:prstGeom>
          <a:ln w="38100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CasellaDiTesto 9"/>
          <p:cNvSpPr txBox="1"/>
          <p:nvPr/>
        </p:nvSpPr>
        <p:spPr>
          <a:xfrm>
            <a:off x="858567" y="80997"/>
            <a:ext cx="312056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600" dirty="0" smtClean="0">
                <a:solidFill>
                  <a:schemeClr val="bg1"/>
                </a:solidFill>
              </a:rPr>
              <a:t>MAPPA 4. ARTE, BELLEZZA, AMORE</a:t>
            </a:r>
            <a:endParaRPr lang="it-IT" sz="1600" dirty="0">
              <a:solidFill>
                <a:schemeClr val="bg1"/>
              </a:solidFill>
            </a:endParaRPr>
          </a:p>
        </p:txBody>
      </p:sp>
      <p:sp>
        <p:nvSpPr>
          <p:cNvPr id="12" name="Anello 11"/>
          <p:cNvSpPr/>
          <p:nvPr/>
        </p:nvSpPr>
        <p:spPr>
          <a:xfrm>
            <a:off x="142621" y="24930"/>
            <a:ext cx="573942" cy="568636"/>
          </a:xfrm>
          <a:prstGeom prst="donut">
            <a:avLst/>
          </a:prstGeom>
          <a:solidFill>
            <a:srgbClr val="94BEB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799542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ttangolo arrotondato 20"/>
          <p:cNvSpPr/>
          <p:nvPr/>
        </p:nvSpPr>
        <p:spPr>
          <a:xfrm>
            <a:off x="3746062" y="6537590"/>
            <a:ext cx="3590619" cy="279321"/>
          </a:xfrm>
          <a:prstGeom prst="roundRect">
            <a:avLst>
              <a:gd name="adj" fmla="val 11076"/>
            </a:avLst>
          </a:prstGeom>
          <a:solidFill>
            <a:srgbClr val="FFFFFF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it-IT" sz="11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Salvezza dell’anima attraverso la ragione e la filosofia</a:t>
            </a:r>
          </a:p>
        </p:txBody>
      </p:sp>
      <p:cxnSp>
        <p:nvCxnSpPr>
          <p:cNvPr id="22" name="Connettore 2 21"/>
          <p:cNvCxnSpPr>
            <a:stCxn id="5" idx="3"/>
            <a:endCxn id="7" idx="1"/>
          </p:cNvCxnSpPr>
          <p:nvPr/>
        </p:nvCxnSpPr>
        <p:spPr>
          <a:xfrm>
            <a:off x="3556000" y="724096"/>
            <a:ext cx="1657586" cy="0"/>
          </a:xfrm>
          <a:prstGeom prst="straightConnector1">
            <a:avLst/>
          </a:prstGeom>
          <a:ln w="28575" cmpd="sng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Connettore 2 22"/>
          <p:cNvCxnSpPr>
            <a:stCxn id="8" idx="3"/>
          </p:cNvCxnSpPr>
          <p:nvPr/>
        </p:nvCxnSpPr>
        <p:spPr>
          <a:xfrm>
            <a:off x="3556000" y="1250102"/>
            <a:ext cx="733778" cy="0"/>
          </a:xfrm>
          <a:prstGeom prst="straightConnector1">
            <a:avLst/>
          </a:prstGeom>
          <a:ln w="28575" cmpd="sng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Connettore 2 25"/>
          <p:cNvCxnSpPr>
            <a:stCxn id="9" idx="1"/>
          </p:cNvCxnSpPr>
          <p:nvPr/>
        </p:nvCxnSpPr>
        <p:spPr>
          <a:xfrm flipH="1">
            <a:off x="4289778" y="1250102"/>
            <a:ext cx="923808" cy="0"/>
          </a:xfrm>
          <a:prstGeom prst="straightConnector1">
            <a:avLst/>
          </a:prstGeom>
          <a:ln w="28575" cmpd="sng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Connettore 2 28"/>
          <p:cNvCxnSpPr/>
          <p:nvPr/>
        </p:nvCxnSpPr>
        <p:spPr>
          <a:xfrm>
            <a:off x="3289959" y="1504776"/>
            <a:ext cx="0" cy="241037"/>
          </a:xfrm>
          <a:prstGeom prst="straightConnector1">
            <a:avLst/>
          </a:prstGeom>
          <a:ln w="28575" cmpd="sng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Connettore 2 31"/>
          <p:cNvCxnSpPr/>
          <p:nvPr/>
        </p:nvCxnSpPr>
        <p:spPr>
          <a:xfrm>
            <a:off x="5747704" y="1536657"/>
            <a:ext cx="0" cy="241037"/>
          </a:xfrm>
          <a:prstGeom prst="straightConnector1">
            <a:avLst/>
          </a:prstGeom>
          <a:ln w="28575" cmpd="sng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Connettore 2 32"/>
          <p:cNvCxnSpPr/>
          <p:nvPr/>
        </p:nvCxnSpPr>
        <p:spPr>
          <a:xfrm>
            <a:off x="3442359" y="2079378"/>
            <a:ext cx="0" cy="241037"/>
          </a:xfrm>
          <a:prstGeom prst="straightConnector1">
            <a:avLst/>
          </a:prstGeom>
          <a:ln w="28575" cmpd="sng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Connettore 2 33"/>
          <p:cNvCxnSpPr/>
          <p:nvPr/>
        </p:nvCxnSpPr>
        <p:spPr>
          <a:xfrm>
            <a:off x="5512900" y="2068667"/>
            <a:ext cx="0" cy="241037"/>
          </a:xfrm>
          <a:prstGeom prst="straightConnector1">
            <a:avLst/>
          </a:prstGeom>
          <a:ln w="28575" cmpd="sng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Connettore 2 34"/>
          <p:cNvCxnSpPr/>
          <p:nvPr/>
        </p:nvCxnSpPr>
        <p:spPr>
          <a:xfrm>
            <a:off x="3442359" y="2781146"/>
            <a:ext cx="0" cy="241037"/>
          </a:xfrm>
          <a:prstGeom prst="straightConnector1">
            <a:avLst/>
          </a:prstGeom>
          <a:ln w="28575" cmpd="sng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Connettore 2 35"/>
          <p:cNvCxnSpPr/>
          <p:nvPr/>
        </p:nvCxnSpPr>
        <p:spPr>
          <a:xfrm>
            <a:off x="3437374" y="3370798"/>
            <a:ext cx="0" cy="241037"/>
          </a:xfrm>
          <a:prstGeom prst="straightConnector1">
            <a:avLst/>
          </a:prstGeom>
          <a:ln w="28575" cmpd="sng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Connettore 2 36"/>
          <p:cNvCxnSpPr/>
          <p:nvPr/>
        </p:nvCxnSpPr>
        <p:spPr>
          <a:xfrm>
            <a:off x="5470208" y="2791683"/>
            <a:ext cx="0" cy="241037"/>
          </a:xfrm>
          <a:prstGeom prst="straightConnector1">
            <a:avLst/>
          </a:prstGeom>
          <a:ln w="28575" cmpd="sng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Connettore 2 37"/>
          <p:cNvCxnSpPr/>
          <p:nvPr/>
        </p:nvCxnSpPr>
        <p:spPr>
          <a:xfrm>
            <a:off x="2081214" y="1536657"/>
            <a:ext cx="0" cy="2000474"/>
          </a:xfrm>
          <a:prstGeom prst="straightConnector1">
            <a:avLst/>
          </a:prstGeom>
          <a:ln w="28575" cmpd="sng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Connettore 2 40"/>
          <p:cNvCxnSpPr>
            <a:stCxn id="14" idx="3"/>
            <a:endCxn id="15" idx="1"/>
          </p:cNvCxnSpPr>
          <p:nvPr/>
        </p:nvCxnSpPr>
        <p:spPr>
          <a:xfrm flipV="1">
            <a:off x="3890149" y="3882960"/>
            <a:ext cx="955674" cy="1882"/>
          </a:xfrm>
          <a:prstGeom prst="straightConnector1">
            <a:avLst/>
          </a:prstGeom>
          <a:ln w="28575" cmpd="sng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Connettore 2 44"/>
          <p:cNvCxnSpPr>
            <a:stCxn id="15" idx="2"/>
            <a:endCxn id="18" idx="0"/>
          </p:cNvCxnSpPr>
          <p:nvPr/>
        </p:nvCxnSpPr>
        <p:spPr>
          <a:xfrm>
            <a:off x="5592018" y="4022620"/>
            <a:ext cx="614" cy="213095"/>
          </a:xfrm>
          <a:prstGeom prst="straightConnector1">
            <a:avLst/>
          </a:prstGeom>
          <a:ln w="28575" cmpd="sng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Connettore 2 48"/>
          <p:cNvCxnSpPr>
            <a:stCxn id="18" idx="1"/>
            <a:endCxn id="16" idx="3"/>
          </p:cNvCxnSpPr>
          <p:nvPr/>
        </p:nvCxnSpPr>
        <p:spPr>
          <a:xfrm flipH="1">
            <a:off x="3183843" y="4375376"/>
            <a:ext cx="1215742" cy="98428"/>
          </a:xfrm>
          <a:prstGeom prst="straightConnector1">
            <a:avLst/>
          </a:prstGeom>
          <a:ln w="28575" cmpd="sng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Connettore 2 51"/>
          <p:cNvCxnSpPr>
            <a:stCxn id="19" idx="1"/>
            <a:endCxn id="17" idx="3"/>
          </p:cNvCxnSpPr>
          <p:nvPr/>
        </p:nvCxnSpPr>
        <p:spPr>
          <a:xfrm flipH="1">
            <a:off x="3183843" y="4708057"/>
            <a:ext cx="1215742" cy="213440"/>
          </a:xfrm>
          <a:prstGeom prst="straightConnector1">
            <a:avLst/>
          </a:prstGeom>
          <a:ln w="28575" cmpd="sng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3" name="CasellaDiTesto 62"/>
          <p:cNvSpPr txBox="1"/>
          <p:nvPr/>
        </p:nvSpPr>
        <p:spPr>
          <a:xfrm>
            <a:off x="858567" y="80997"/>
            <a:ext cx="342132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600" dirty="0" smtClean="0">
                <a:solidFill>
                  <a:schemeClr val="bg1"/>
                </a:solidFill>
              </a:rPr>
              <a:t>MAPPA 5. LE CONCEZIONI DELL’UOMO</a:t>
            </a:r>
            <a:endParaRPr lang="it-IT" sz="1600" dirty="0">
              <a:solidFill>
                <a:schemeClr val="bg1"/>
              </a:solidFill>
            </a:endParaRPr>
          </a:p>
        </p:txBody>
      </p:sp>
      <p:sp>
        <p:nvSpPr>
          <p:cNvPr id="64" name="Anello 63"/>
          <p:cNvSpPr/>
          <p:nvPr/>
        </p:nvSpPr>
        <p:spPr>
          <a:xfrm>
            <a:off x="142621" y="8557"/>
            <a:ext cx="573942" cy="568636"/>
          </a:xfrm>
          <a:prstGeom prst="donut">
            <a:avLst/>
          </a:prstGeom>
          <a:solidFill>
            <a:srgbClr val="94BEB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65" name="CasellaDiTesto 64"/>
          <p:cNvSpPr txBox="1"/>
          <p:nvPr/>
        </p:nvSpPr>
        <p:spPr>
          <a:xfrm>
            <a:off x="3900822" y="671709"/>
            <a:ext cx="80733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100" dirty="0" smtClean="0">
                <a:latin typeface="Times New Roman"/>
                <a:cs typeface="Times New Roman"/>
              </a:rPr>
              <a:t>causa delle </a:t>
            </a:r>
            <a:endParaRPr lang="it-IT" sz="1100" dirty="0">
              <a:latin typeface="Times New Roman"/>
              <a:cs typeface="Times New Roman"/>
            </a:endParaRPr>
          </a:p>
        </p:txBody>
      </p:sp>
      <p:sp>
        <p:nvSpPr>
          <p:cNvPr id="66" name="CasellaDiTesto 65"/>
          <p:cNvSpPr txBox="1"/>
          <p:nvPr/>
        </p:nvSpPr>
        <p:spPr>
          <a:xfrm>
            <a:off x="3900822" y="1304252"/>
            <a:ext cx="86636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100" dirty="0" smtClean="0">
                <a:latin typeface="Times New Roman"/>
                <a:cs typeface="Times New Roman"/>
              </a:rPr>
              <a:t>opposizione</a:t>
            </a:r>
            <a:endParaRPr lang="it-IT" sz="1100" dirty="0">
              <a:latin typeface="Times New Roman"/>
              <a:cs typeface="Times New Roman"/>
            </a:endParaRPr>
          </a:p>
        </p:txBody>
      </p:sp>
      <p:sp>
        <p:nvSpPr>
          <p:cNvPr id="5" name="Rettangolo arrotondato 4"/>
          <p:cNvSpPr/>
          <p:nvPr/>
        </p:nvSpPr>
        <p:spPr>
          <a:xfrm>
            <a:off x="2201334" y="584435"/>
            <a:ext cx="1354666" cy="279321"/>
          </a:xfrm>
          <a:prstGeom prst="roundRect">
            <a:avLst>
              <a:gd name="adj" fmla="val 11076"/>
            </a:avLst>
          </a:prstGeom>
          <a:solidFill>
            <a:srgbClr val="FFFFFF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it-IT" sz="11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Idee</a:t>
            </a:r>
          </a:p>
        </p:txBody>
      </p:sp>
      <p:sp>
        <p:nvSpPr>
          <p:cNvPr id="7" name="Rettangolo arrotondato 6"/>
          <p:cNvSpPr/>
          <p:nvPr/>
        </p:nvSpPr>
        <p:spPr>
          <a:xfrm>
            <a:off x="5213586" y="584435"/>
            <a:ext cx="1354666" cy="279321"/>
          </a:xfrm>
          <a:prstGeom prst="roundRect">
            <a:avLst>
              <a:gd name="adj" fmla="val 11076"/>
            </a:avLst>
          </a:prstGeom>
          <a:solidFill>
            <a:srgbClr val="FFFFFF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it-IT" sz="11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cose</a:t>
            </a:r>
          </a:p>
        </p:txBody>
      </p:sp>
      <p:sp>
        <p:nvSpPr>
          <p:cNvPr id="8" name="Rettangolo arrotondato 7"/>
          <p:cNvSpPr/>
          <p:nvPr/>
        </p:nvSpPr>
        <p:spPr>
          <a:xfrm>
            <a:off x="1691453" y="1020073"/>
            <a:ext cx="1864547" cy="460058"/>
          </a:xfrm>
          <a:prstGeom prst="roundRect">
            <a:avLst>
              <a:gd name="adj" fmla="val 11076"/>
            </a:avLst>
          </a:prstGeom>
          <a:solidFill>
            <a:srgbClr val="FFFFFF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it-IT" sz="11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Anima</a:t>
            </a:r>
            <a:br>
              <a:rPr lang="it-IT" sz="1100" dirty="0" smtClean="0">
                <a:solidFill>
                  <a:srgbClr val="000000"/>
                </a:solidFill>
                <a:latin typeface="Times New Roman"/>
                <a:cs typeface="Times New Roman"/>
              </a:rPr>
            </a:br>
            <a:r>
              <a:rPr lang="it-IT" sz="11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Ente affine all’intellegibile</a:t>
            </a:r>
          </a:p>
        </p:txBody>
      </p:sp>
      <p:sp>
        <p:nvSpPr>
          <p:cNvPr id="9" name="Rettangolo arrotondato 8"/>
          <p:cNvSpPr/>
          <p:nvPr/>
        </p:nvSpPr>
        <p:spPr>
          <a:xfrm>
            <a:off x="5213586" y="1020073"/>
            <a:ext cx="1864547" cy="460058"/>
          </a:xfrm>
          <a:prstGeom prst="roundRect">
            <a:avLst>
              <a:gd name="adj" fmla="val 11076"/>
            </a:avLst>
          </a:prstGeom>
          <a:solidFill>
            <a:srgbClr val="FFFFFF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it-IT" sz="11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Corpo</a:t>
            </a:r>
            <a:br>
              <a:rPr lang="it-IT" sz="1100" dirty="0" smtClean="0">
                <a:solidFill>
                  <a:srgbClr val="000000"/>
                </a:solidFill>
                <a:latin typeface="Times New Roman"/>
                <a:cs typeface="Times New Roman"/>
              </a:rPr>
            </a:br>
            <a:r>
              <a:rPr lang="it-IT" sz="11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Ente sensibile</a:t>
            </a:r>
          </a:p>
        </p:txBody>
      </p:sp>
      <p:sp>
        <p:nvSpPr>
          <p:cNvPr id="11" name="Rettangolo arrotondato 10"/>
          <p:cNvSpPr/>
          <p:nvPr/>
        </p:nvSpPr>
        <p:spPr>
          <a:xfrm>
            <a:off x="2543764" y="2304744"/>
            <a:ext cx="1746014" cy="460058"/>
          </a:xfrm>
          <a:prstGeom prst="roundRect">
            <a:avLst>
              <a:gd name="adj" fmla="val 11076"/>
            </a:avLst>
          </a:prstGeom>
          <a:solidFill>
            <a:srgbClr val="FFFFFF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it-IT" sz="11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Fuga del corpo,</a:t>
            </a:r>
            <a:br>
              <a:rPr lang="it-IT" sz="1100" dirty="0" smtClean="0">
                <a:solidFill>
                  <a:srgbClr val="000000"/>
                </a:solidFill>
                <a:latin typeface="Times New Roman"/>
                <a:cs typeface="Times New Roman"/>
              </a:rPr>
            </a:br>
            <a:r>
              <a:rPr lang="it-IT" sz="11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carcere dell’anima</a:t>
            </a:r>
          </a:p>
        </p:txBody>
      </p:sp>
      <p:sp>
        <p:nvSpPr>
          <p:cNvPr id="12" name="Rettangolo arrotondato 11"/>
          <p:cNvSpPr/>
          <p:nvPr/>
        </p:nvSpPr>
        <p:spPr>
          <a:xfrm>
            <a:off x="4617532" y="2304744"/>
            <a:ext cx="1746014" cy="460058"/>
          </a:xfrm>
          <a:prstGeom prst="roundRect">
            <a:avLst>
              <a:gd name="adj" fmla="val 11076"/>
            </a:avLst>
          </a:prstGeom>
          <a:solidFill>
            <a:srgbClr val="FFFFFF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it-IT" sz="11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Fuga del mondo,</a:t>
            </a:r>
            <a:br>
              <a:rPr lang="it-IT" sz="1100" dirty="0" smtClean="0">
                <a:solidFill>
                  <a:srgbClr val="000000"/>
                </a:solidFill>
                <a:latin typeface="Times New Roman"/>
                <a:cs typeface="Times New Roman"/>
              </a:rPr>
            </a:br>
            <a:r>
              <a:rPr lang="it-IT" sz="11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per assimilarci a Dio</a:t>
            </a:r>
          </a:p>
        </p:txBody>
      </p:sp>
      <p:sp>
        <p:nvSpPr>
          <p:cNvPr id="13" name="Rettangolo arrotondato 12"/>
          <p:cNvSpPr/>
          <p:nvPr/>
        </p:nvSpPr>
        <p:spPr>
          <a:xfrm>
            <a:off x="2543764" y="3053772"/>
            <a:ext cx="3819782" cy="279321"/>
          </a:xfrm>
          <a:prstGeom prst="roundRect">
            <a:avLst>
              <a:gd name="adj" fmla="val 11076"/>
            </a:avLst>
          </a:prstGeom>
          <a:solidFill>
            <a:srgbClr val="FFFFFF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it-IT" sz="1100" i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purificazione </a:t>
            </a:r>
            <a:r>
              <a:rPr lang="it-IT" sz="11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dell’anima attraverso la conoscenza</a:t>
            </a:r>
            <a:endParaRPr lang="it-IT" sz="1100" i="1" dirty="0" smtClean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sp>
        <p:nvSpPr>
          <p:cNvPr id="14" name="Rettangolo arrotondato 13"/>
          <p:cNvSpPr/>
          <p:nvPr/>
        </p:nvSpPr>
        <p:spPr>
          <a:xfrm>
            <a:off x="1554856" y="3654813"/>
            <a:ext cx="2335293" cy="460058"/>
          </a:xfrm>
          <a:prstGeom prst="roundRect">
            <a:avLst>
              <a:gd name="adj" fmla="val 11076"/>
            </a:avLst>
          </a:prstGeom>
          <a:solidFill>
            <a:srgbClr val="FFFFFF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it-IT" sz="11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L’anima conosce verità eterne,</a:t>
            </a:r>
            <a:br>
              <a:rPr lang="it-IT" sz="1100" dirty="0" smtClean="0">
                <a:solidFill>
                  <a:srgbClr val="000000"/>
                </a:solidFill>
                <a:latin typeface="Times New Roman"/>
                <a:cs typeface="Times New Roman"/>
              </a:rPr>
            </a:br>
            <a:r>
              <a:rPr lang="it-IT" sz="11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quindi ha una natura a loro affine</a:t>
            </a:r>
          </a:p>
        </p:txBody>
      </p:sp>
      <p:sp>
        <p:nvSpPr>
          <p:cNvPr id="15" name="Rettangolo arrotondato 14"/>
          <p:cNvSpPr/>
          <p:nvPr/>
        </p:nvSpPr>
        <p:spPr>
          <a:xfrm>
            <a:off x="4845823" y="3743299"/>
            <a:ext cx="1492390" cy="279321"/>
          </a:xfrm>
          <a:prstGeom prst="roundRect">
            <a:avLst>
              <a:gd name="adj" fmla="val 11076"/>
            </a:avLst>
          </a:prstGeom>
          <a:solidFill>
            <a:srgbClr val="FFFFFF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it-IT" sz="110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L’anima è immortale</a:t>
            </a:r>
          </a:p>
        </p:txBody>
      </p:sp>
      <p:sp>
        <p:nvSpPr>
          <p:cNvPr id="16" name="Rettangolo arrotondato 15"/>
          <p:cNvSpPr/>
          <p:nvPr/>
        </p:nvSpPr>
        <p:spPr>
          <a:xfrm>
            <a:off x="1691453" y="4334143"/>
            <a:ext cx="1492390" cy="279321"/>
          </a:xfrm>
          <a:prstGeom prst="roundRect">
            <a:avLst>
              <a:gd name="adj" fmla="val 11076"/>
            </a:avLst>
          </a:prstGeom>
          <a:solidFill>
            <a:srgbClr val="FFFFFF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it-IT" sz="11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Mito di </a:t>
            </a:r>
            <a:r>
              <a:rPr lang="it-IT" sz="1100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Er</a:t>
            </a:r>
            <a:endParaRPr lang="it-IT" sz="1100" dirty="0" smtClean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sp>
        <p:nvSpPr>
          <p:cNvPr id="17" name="Rettangolo arrotondato 16"/>
          <p:cNvSpPr/>
          <p:nvPr/>
        </p:nvSpPr>
        <p:spPr>
          <a:xfrm>
            <a:off x="1691453" y="4781836"/>
            <a:ext cx="1492390" cy="279321"/>
          </a:xfrm>
          <a:prstGeom prst="roundRect">
            <a:avLst>
              <a:gd name="adj" fmla="val 11076"/>
            </a:avLst>
          </a:prstGeom>
          <a:solidFill>
            <a:srgbClr val="FFFFFF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it-IT" sz="11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Mito del “carro alato”</a:t>
            </a:r>
          </a:p>
        </p:txBody>
      </p:sp>
      <p:sp>
        <p:nvSpPr>
          <p:cNvPr id="18" name="Rettangolo arrotondato 17"/>
          <p:cNvSpPr/>
          <p:nvPr/>
        </p:nvSpPr>
        <p:spPr>
          <a:xfrm>
            <a:off x="4399585" y="4235715"/>
            <a:ext cx="2386094" cy="279321"/>
          </a:xfrm>
          <a:prstGeom prst="roundRect">
            <a:avLst>
              <a:gd name="adj" fmla="val 11076"/>
            </a:avLst>
          </a:prstGeom>
          <a:solidFill>
            <a:srgbClr val="94BEB4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it-IT" sz="110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Ciclo cosmico di reincarnazioni</a:t>
            </a:r>
          </a:p>
        </p:txBody>
      </p:sp>
      <p:sp>
        <p:nvSpPr>
          <p:cNvPr id="19" name="Rettangolo arrotondato 18"/>
          <p:cNvSpPr/>
          <p:nvPr/>
        </p:nvSpPr>
        <p:spPr>
          <a:xfrm>
            <a:off x="4399585" y="4568396"/>
            <a:ext cx="2386094" cy="279321"/>
          </a:xfrm>
          <a:prstGeom prst="roundRect">
            <a:avLst>
              <a:gd name="adj" fmla="val 11076"/>
            </a:avLst>
          </a:prstGeom>
          <a:solidFill>
            <a:srgbClr val="FFFFFF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it-IT" sz="11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Ciclo individuale di reincarnazioni</a:t>
            </a:r>
          </a:p>
        </p:txBody>
      </p:sp>
      <p:sp>
        <p:nvSpPr>
          <p:cNvPr id="20" name="Rettangolo arrotondato 19"/>
          <p:cNvSpPr/>
          <p:nvPr/>
        </p:nvSpPr>
        <p:spPr>
          <a:xfrm>
            <a:off x="3684076" y="5377825"/>
            <a:ext cx="3631259" cy="918570"/>
          </a:xfrm>
          <a:prstGeom prst="roundRect">
            <a:avLst>
              <a:gd name="adj" fmla="val 11076"/>
            </a:avLst>
          </a:prstGeom>
          <a:solidFill>
            <a:srgbClr val="FFFFFF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numCol="2" spcCol="108000" rtlCol="0" anchor="ctr">
            <a:noAutofit/>
          </a:bodyPr>
          <a:lstStyle/>
          <a:p>
            <a:pPr algn="r"/>
            <a:r>
              <a:rPr lang="it-IT" sz="11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Anime giuste =&gt;</a:t>
            </a:r>
          </a:p>
          <a:p>
            <a:pPr algn="r"/>
            <a:r>
              <a:rPr lang="it-IT" sz="11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Anime ingiuste=&gt;</a:t>
            </a:r>
          </a:p>
          <a:p>
            <a:pPr algn="r"/>
            <a:r>
              <a:rPr lang="it-IT" sz="11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Anime in parte giuste=&gt; </a:t>
            </a:r>
            <a:br>
              <a:rPr lang="it-IT" sz="1100" dirty="0" smtClean="0">
                <a:solidFill>
                  <a:srgbClr val="000000"/>
                </a:solidFill>
                <a:latin typeface="Times New Roman"/>
                <a:cs typeface="Times New Roman"/>
              </a:rPr>
            </a:br>
            <a:r>
              <a:rPr lang="it-IT" sz="11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e in parte ingiuste</a:t>
            </a:r>
          </a:p>
          <a:p>
            <a:r>
              <a:rPr lang="it-IT" sz="11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Premio</a:t>
            </a:r>
          </a:p>
          <a:p>
            <a:r>
              <a:rPr lang="it-IT" sz="11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Punizione</a:t>
            </a:r>
          </a:p>
          <a:p>
            <a:r>
              <a:rPr lang="it-IT" sz="11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Punizione temporanea</a:t>
            </a:r>
          </a:p>
        </p:txBody>
      </p:sp>
      <p:sp>
        <p:nvSpPr>
          <p:cNvPr id="10" name="Rettangolo arrotondato 9"/>
          <p:cNvSpPr/>
          <p:nvPr/>
        </p:nvSpPr>
        <p:spPr>
          <a:xfrm>
            <a:off x="2543764" y="1745813"/>
            <a:ext cx="3819781" cy="312182"/>
          </a:xfrm>
          <a:prstGeom prst="roundRect">
            <a:avLst>
              <a:gd name="adj" fmla="val 11076"/>
            </a:avLst>
          </a:prstGeom>
          <a:solidFill>
            <a:srgbClr val="FFFFFF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it-IT" sz="130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Concezione dualistica dell’uomo</a:t>
            </a:r>
          </a:p>
        </p:txBody>
      </p:sp>
      <p:sp>
        <p:nvSpPr>
          <p:cNvPr id="67" name="Rettangolo arrotondato 66"/>
          <p:cNvSpPr/>
          <p:nvPr/>
        </p:nvSpPr>
        <p:spPr>
          <a:xfrm>
            <a:off x="4331580" y="5061157"/>
            <a:ext cx="2386094" cy="279321"/>
          </a:xfrm>
          <a:prstGeom prst="roundRect">
            <a:avLst>
              <a:gd name="adj" fmla="val 11076"/>
            </a:avLst>
          </a:prstGeom>
          <a:solidFill>
            <a:srgbClr val="94BEB4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it-IT" sz="110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Destini delle anime</a:t>
            </a:r>
          </a:p>
        </p:txBody>
      </p:sp>
      <p:cxnSp>
        <p:nvCxnSpPr>
          <p:cNvPr id="68" name="Connettore 2 67"/>
          <p:cNvCxnSpPr/>
          <p:nvPr/>
        </p:nvCxnSpPr>
        <p:spPr>
          <a:xfrm>
            <a:off x="5653437" y="4848062"/>
            <a:ext cx="614" cy="213095"/>
          </a:xfrm>
          <a:prstGeom prst="straightConnector1">
            <a:avLst/>
          </a:prstGeom>
          <a:ln w="28575" cmpd="sng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0" name="Connettore 4 69"/>
          <p:cNvCxnSpPr>
            <a:stCxn id="21" idx="3"/>
            <a:endCxn id="13" idx="3"/>
          </p:cNvCxnSpPr>
          <p:nvPr/>
        </p:nvCxnSpPr>
        <p:spPr>
          <a:xfrm flipH="1" flipV="1">
            <a:off x="6363546" y="3193433"/>
            <a:ext cx="973135" cy="3483818"/>
          </a:xfrm>
          <a:prstGeom prst="bentConnector3">
            <a:avLst>
              <a:gd name="adj1" fmla="val -23491"/>
            </a:avLst>
          </a:prstGeom>
          <a:ln w="28575" cmpd="sng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2" name="Connettore 2 71"/>
          <p:cNvCxnSpPr/>
          <p:nvPr/>
        </p:nvCxnSpPr>
        <p:spPr>
          <a:xfrm>
            <a:off x="5618798" y="6349153"/>
            <a:ext cx="614" cy="213095"/>
          </a:xfrm>
          <a:prstGeom prst="straightConnector1">
            <a:avLst/>
          </a:prstGeom>
          <a:ln w="28575" cmpd="sng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2593518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ttangolo arrotondato 30"/>
          <p:cNvSpPr/>
          <p:nvPr/>
        </p:nvSpPr>
        <p:spPr>
          <a:xfrm>
            <a:off x="759927" y="3353485"/>
            <a:ext cx="7574935" cy="3106905"/>
          </a:xfrm>
          <a:prstGeom prst="roundRect">
            <a:avLst>
              <a:gd name="adj" fmla="val 11076"/>
            </a:avLst>
          </a:prstGeom>
          <a:solidFill>
            <a:srgbClr val="FFFFFF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it-IT" sz="1200" b="1" dirty="0" smtClean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sp>
        <p:nvSpPr>
          <p:cNvPr id="4" name="Rettangolo arrotondato 3"/>
          <p:cNvSpPr/>
          <p:nvPr/>
        </p:nvSpPr>
        <p:spPr>
          <a:xfrm>
            <a:off x="396836" y="851790"/>
            <a:ext cx="1864547" cy="492919"/>
          </a:xfrm>
          <a:prstGeom prst="roundRect">
            <a:avLst>
              <a:gd name="adj" fmla="val 11076"/>
            </a:avLst>
          </a:prstGeom>
          <a:solidFill>
            <a:srgbClr val="FFFFFF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it-IT" sz="1200" dirty="0">
                <a:solidFill>
                  <a:srgbClr val="000000"/>
                </a:solidFill>
                <a:latin typeface="Times New Roman"/>
                <a:cs typeface="Times New Roman"/>
              </a:rPr>
              <a:t>La filosofia è</a:t>
            </a:r>
          </a:p>
          <a:p>
            <a:pPr algn="ctr"/>
            <a:r>
              <a:rPr lang="it-IT" sz="1200" dirty="0">
                <a:solidFill>
                  <a:srgbClr val="000000"/>
                </a:solidFill>
                <a:latin typeface="Times New Roman"/>
                <a:cs typeface="Times New Roman"/>
              </a:rPr>
              <a:t>conoscenza dell’intero</a:t>
            </a:r>
            <a:endParaRPr lang="it-IT" sz="1200" dirty="0" smtClean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sp>
        <p:nvSpPr>
          <p:cNvPr id="5" name="Rettangolo arrotondato 4"/>
          <p:cNvSpPr/>
          <p:nvPr/>
        </p:nvSpPr>
        <p:spPr>
          <a:xfrm>
            <a:off x="2560122" y="851790"/>
            <a:ext cx="1864547" cy="492919"/>
          </a:xfrm>
          <a:prstGeom prst="roundRect">
            <a:avLst>
              <a:gd name="adj" fmla="val 11076"/>
            </a:avLst>
          </a:prstGeom>
          <a:solidFill>
            <a:srgbClr val="FFFFFF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it-IT" sz="1200" dirty="0">
                <a:solidFill>
                  <a:srgbClr val="000000"/>
                </a:solidFill>
                <a:latin typeface="Times New Roman"/>
                <a:cs typeface="Times New Roman"/>
              </a:rPr>
              <a:t>L’uomo è</a:t>
            </a:r>
          </a:p>
          <a:p>
            <a:pPr algn="ctr"/>
            <a:r>
              <a:rPr lang="it-IT" sz="1200" dirty="0">
                <a:solidFill>
                  <a:srgbClr val="000000"/>
                </a:solidFill>
                <a:latin typeface="Times New Roman"/>
                <a:cs typeface="Times New Roman"/>
              </a:rPr>
              <a:t>la sua anima</a:t>
            </a:r>
            <a:endParaRPr lang="it-IT" sz="1200" dirty="0" smtClean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sp>
        <p:nvSpPr>
          <p:cNvPr id="7" name="Rettangolo arrotondato 6"/>
          <p:cNvSpPr/>
          <p:nvPr/>
        </p:nvSpPr>
        <p:spPr>
          <a:xfrm>
            <a:off x="4723408" y="851790"/>
            <a:ext cx="1864547" cy="492919"/>
          </a:xfrm>
          <a:prstGeom prst="roundRect">
            <a:avLst>
              <a:gd name="adj" fmla="val 11076"/>
            </a:avLst>
          </a:prstGeom>
          <a:solidFill>
            <a:srgbClr val="FFFFFF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it-IT" sz="1200" dirty="0">
                <a:solidFill>
                  <a:srgbClr val="000000"/>
                </a:solidFill>
                <a:latin typeface="Times New Roman"/>
                <a:cs typeface="Times New Roman"/>
              </a:rPr>
              <a:t>L’individuo è</a:t>
            </a:r>
          </a:p>
          <a:p>
            <a:pPr algn="ctr"/>
            <a:r>
              <a:rPr lang="it-IT" sz="1200" dirty="0">
                <a:solidFill>
                  <a:srgbClr val="000000"/>
                </a:solidFill>
                <a:latin typeface="Times New Roman"/>
                <a:cs typeface="Times New Roman"/>
              </a:rPr>
              <a:t>il cittadino</a:t>
            </a:r>
            <a:endParaRPr lang="it-IT" sz="1200" dirty="0" smtClean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sp>
        <p:nvSpPr>
          <p:cNvPr id="8" name="Rettangolo arrotondato 7"/>
          <p:cNvSpPr/>
          <p:nvPr/>
        </p:nvSpPr>
        <p:spPr>
          <a:xfrm>
            <a:off x="6886693" y="851790"/>
            <a:ext cx="1864547" cy="492919"/>
          </a:xfrm>
          <a:prstGeom prst="roundRect">
            <a:avLst>
              <a:gd name="adj" fmla="val 11076"/>
            </a:avLst>
          </a:prstGeom>
          <a:solidFill>
            <a:srgbClr val="FFFFFF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it-IT" sz="1200" dirty="0">
                <a:solidFill>
                  <a:srgbClr val="000000"/>
                </a:solidFill>
                <a:latin typeface="Times New Roman"/>
                <a:cs typeface="Times New Roman"/>
              </a:rPr>
              <a:t>La città-stato è</a:t>
            </a:r>
          </a:p>
          <a:p>
            <a:pPr algn="ctr"/>
            <a:r>
              <a:rPr lang="it-IT" sz="1200" dirty="0">
                <a:solidFill>
                  <a:srgbClr val="000000"/>
                </a:solidFill>
                <a:latin typeface="Times New Roman"/>
                <a:cs typeface="Times New Roman"/>
              </a:rPr>
              <a:t>l’unica forma di società</a:t>
            </a:r>
            <a:endParaRPr lang="it-IT" sz="1200" dirty="0" smtClean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sp>
        <p:nvSpPr>
          <p:cNvPr id="9" name="Rettangolo arrotondato 8"/>
          <p:cNvSpPr/>
          <p:nvPr/>
        </p:nvSpPr>
        <p:spPr>
          <a:xfrm>
            <a:off x="1627848" y="1793246"/>
            <a:ext cx="1864547" cy="492919"/>
          </a:xfrm>
          <a:prstGeom prst="roundRect">
            <a:avLst>
              <a:gd name="adj" fmla="val 11076"/>
            </a:avLst>
          </a:prstGeom>
          <a:solidFill>
            <a:srgbClr val="FFFFFF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it-IT" sz="1200" b="1" dirty="0">
                <a:solidFill>
                  <a:srgbClr val="000000"/>
                </a:solidFill>
                <a:latin typeface="Times New Roman"/>
                <a:cs typeface="Times New Roman"/>
              </a:rPr>
              <a:t>La filosofia</a:t>
            </a:r>
          </a:p>
          <a:p>
            <a:pPr algn="ctr"/>
            <a:r>
              <a:rPr lang="it-IT" sz="1200" b="1" dirty="0">
                <a:solidFill>
                  <a:srgbClr val="000000"/>
                </a:solidFill>
                <a:latin typeface="Times New Roman"/>
                <a:cs typeface="Times New Roman"/>
              </a:rPr>
              <a:t>si occupa dell’anima</a:t>
            </a:r>
            <a:endParaRPr lang="it-IT" sz="1200" b="1" dirty="0" smtClean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sp>
        <p:nvSpPr>
          <p:cNvPr id="10" name="Rettangolo arrotondato 9"/>
          <p:cNvSpPr/>
          <p:nvPr/>
        </p:nvSpPr>
        <p:spPr>
          <a:xfrm>
            <a:off x="5431790" y="1793246"/>
            <a:ext cx="2224942" cy="492919"/>
          </a:xfrm>
          <a:prstGeom prst="roundRect">
            <a:avLst>
              <a:gd name="adj" fmla="val 11076"/>
            </a:avLst>
          </a:prstGeom>
          <a:solidFill>
            <a:srgbClr val="FFFFFF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it-IT" sz="1200" b="1" dirty="0">
                <a:solidFill>
                  <a:srgbClr val="000000"/>
                </a:solidFill>
                <a:latin typeface="Times New Roman"/>
                <a:cs typeface="Times New Roman"/>
              </a:rPr>
              <a:t>La Città è</a:t>
            </a:r>
          </a:p>
          <a:p>
            <a:pPr algn="ctr"/>
            <a:r>
              <a:rPr lang="it-IT" sz="1200" b="1" dirty="0">
                <a:solidFill>
                  <a:srgbClr val="000000"/>
                </a:solidFill>
                <a:latin typeface="Times New Roman"/>
                <a:cs typeface="Times New Roman"/>
              </a:rPr>
              <a:t>l’ingrandimento dell’anima</a:t>
            </a:r>
            <a:endParaRPr lang="it-IT" sz="1200" b="1" dirty="0" smtClean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sp>
        <p:nvSpPr>
          <p:cNvPr id="11" name="Rettangolo arrotondato 10"/>
          <p:cNvSpPr/>
          <p:nvPr/>
        </p:nvSpPr>
        <p:spPr>
          <a:xfrm>
            <a:off x="3265040" y="2653024"/>
            <a:ext cx="2549149" cy="295751"/>
          </a:xfrm>
          <a:prstGeom prst="roundRect">
            <a:avLst>
              <a:gd name="adj" fmla="val 11076"/>
            </a:avLst>
          </a:prstGeom>
          <a:solidFill>
            <a:srgbClr val="FFFFFF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it-IT" sz="1200" dirty="0">
                <a:solidFill>
                  <a:srgbClr val="000000"/>
                </a:solidFill>
                <a:latin typeface="Times New Roman"/>
                <a:cs typeface="Times New Roman"/>
              </a:rPr>
              <a:t>La vera arte politica è la filosofia</a:t>
            </a:r>
            <a:endParaRPr lang="it-IT" sz="1200" dirty="0" smtClean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sp>
        <p:nvSpPr>
          <p:cNvPr id="12" name="Rettangolo arrotondato 11"/>
          <p:cNvSpPr/>
          <p:nvPr/>
        </p:nvSpPr>
        <p:spPr>
          <a:xfrm>
            <a:off x="1018570" y="4138761"/>
            <a:ext cx="6761456" cy="1363742"/>
          </a:xfrm>
          <a:prstGeom prst="roundRect">
            <a:avLst>
              <a:gd name="adj" fmla="val 11076"/>
            </a:avLst>
          </a:prstGeom>
          <a:solidFill>
            <a:srgbClr val="FFFFFF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numCol="4" rtlCol="0" anchor="ctr">
            <a:spAutoFit/>
          </a:bodyPr>
          <a:lstStyle/>
          <a:p>
            <a:pPr algn="ctr"/>
            <a:endParaRPr lang="it-IT" sz="1100" dirty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algn="ctr"/>
            <a:endParaRPr lang="it-IT" sz="1100" dirty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algn="ctr"/>
            <a:endParaRPr lang="it-IT" sz="1100" dirty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algn="ctr"/>
            <a:endParaRPr lang="it-IT" sz="1100" dirty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algn="ctr"/>
            <a:endParaRPr lang="it-IT" sz="1100" dirty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algn="ctr"/>
            <a:endParaRPr lang="it-IT" sz="1100" dirty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algn="ctr"/>
            <a:endParaRPr lang="it-IT" sz="1100" dirty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graphicFrame>
        <p:nvGraphicFramePr>
          <p:cNvPr id="28" name="Tabella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4035248"/>
              </p:ext>
            </p:extLst>
          </p:nvPr>
        </p:nvGraphicFramePr>
        <p:xfrm>
          <a:off x="1018570" y="3624723"/>
          <a:ext cx="7147583" cy="256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6896"/>
                <a:gridCol w="1786896"/>
                <a:gridCol w="1440428"/>
                <a:gridCol w="2133363"/>
              </a:tblGrid>
              <a:tr h="41208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smtClean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Parti dell’anima</a:t>
                      </a:r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smtClean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Classi sociali</a:t>
                      </a:r>
                    </a:p>
                    <a:p>
                      <a:pPr algn="l"/>
                      <a:endParaRPr lang="it-IT" sz="1200" dirty="0">
                        <a:latin typeface="Times New Roman"/>
                        <a:cs typeface="Times New Roman"/>
                      </a:endParaRPr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smtClean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Virtù</a:t>
                      </a:r>
                    </a:p>
                    <a:p>
                      <a:pPr algn="l"/>
                      <a:endParaRPr lang="it-IT" sz="1200" dirty="0">
                        <a:latin typeface="Times New Roman"/>
                        <a:cs typeface="Times New Roman"/>
                      </a:endParaRPr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1200" dirty="0" smtClean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Educazione</a:t>
                      </a:r>
                      <a:endParaRPr lang="it-IT" sz="1200" dirty="0">
                        <a:latin typeface="Times New Roman"/>
                        <a:cs typeface="Times New Roman"/>
                      </a:endParaRPr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</a:tr>
              <a:tr h="489177">
                <a:tc>
                  <a:txBody>
                    <a:bodyPr/>
                    <a:lstStyle/>
                    <a:p>
                      <a:pPr algn="l"/>
                      <a:r>
                        <a:rPr lang="it-IT" sz="1200" dirty="0" smtClean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Concupiscibile</a:t>
                      </a:r>
                    </a:p>
                    <a:p>
                      <a:pPr algn="l"/>
                      <a:r>
                        <a:rPr lang="it-IT" sz="1200" dirty="0" smtClean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(cavallo nero)</a:t>
                      </a:r>
                    </a:p>
                    <a:p>
                      <a:pPr algn="l"/>
                      <a:endParaRPr lang="it-IT" sz="1200" dirty="0">
                        <a:latin typeface="Times New Roman"/>
                        <a:cs typeface="Times New Roman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1200" dirty="0" smtClean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Contadini, artigiani,</a:t>
                      </a:r>
                    </a:p>
                    <a:p>
                      <a:pPr algn="l"/>
                      <a:r>
                        <a:rPr lang="it-IT" sz="1200" dirty="0" smtClean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commercianti</a:t>
                      </a:r>
                      <a:endParaRPr lang="it-IT" sz="1200" dirty="0">
                        <a:latin typeface="Times New Roman"/>
                        <a:cs typeface="Times New Roman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1200" dirty="0" smtClean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Temperanza</a:t>
                      </a:r>
                      <a:endParaRPr lang="it-IT" sz="1200" dirty="0">
                        <a:latin typeface="Times New Roman"/>
                        <a:cs typeface="Times New Roman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smtClean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Non hanno educazione</a:t>
                      </a:r>
                    </a:p>
                    <a:p>
                      <a:pPr algn="l"/>
                      <a:endParaRPr lang="it-IT" sz="1200" dirty="0">
                        <a:latin typeface="Times New Roman"/>
                        <a:cs typeface="Times New Roman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765122">
                <a:tc>
                  <a:txBody>
                    <a:bodyPr/>
                    <a:lstStyle/>
                    <a:p>
                      <a:pPr algn="l"/>
                      <a:r>
                        <a:rPr lang="it-IT" sz="1200" dirty="0" smtClean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Irascibile</a:t>
                      </a:r>
                    </a:p>
                    <a:p>
                      <a:pPr algn="l"/>
                      <a:r>
                        <a:rPr lang="it-IT" sz="1200" dirty="0" smtClean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(cavallo bianco)</a:t>
                      </a:r>
                    </a:p>
                    <a:p>
                      <a:pPr algn="l"/>
                      <a:endParaRPr lang="it-IT" sz="1200" dirty="0">
                        <a:latin typeface="Times New Roman"/>
                        <a:cs typeface="Times New Roman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1200" dirty="0" smtClean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Soldati, custodi</a:t>
                      </a:r>
                      <a:endParaRPr lang="it-IT" sz="1200" dirty="0">
                        <a:latin typeface="Times New Roman"/>
                        <a:cs typeface="Times New Roman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1200" dirty="0" smtClean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Coraggio</a:t>
                      </a:r>
                      <a:endParaRPr lang="it-IT" sz="1200" dirty="0">
                        <a:latin typeface="Times New Roman"/>
                        <a:cs typeface="Times New Roman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smtClean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Educazione ginnico-musicale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smtClean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Comunione di beni e donne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200" dirty="0" smtClean="0">
                        <a:solidFill>
                          <a:srgbClr val="000000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algn="l"/>
                      <a:endParaRPr lang="it-IT" sz="1200" dirty="0">
                        <a:latin typeface="Times New Roman"/>
                        <a:cs typeface="Times New Roman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627150">
                <a:tc>
                  <a:txBody>
                    <a:bodyPr/>
                    <a:lstStyle/>
                    <a:p>
                      <a:pPr algn="l"/>
                      <a:r>
                        <a:rPr lang="it-IT" sz="1200" dirty="0" smtClean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Razionale</a:t>
                      </a:r>
                    </a:p>
                    <a:p>
                      <a:pPr algn="l"/>
                      <a:r>
                        <a:rPr lang="it-IT" sz="1200" dirty="0" smtClean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(auriga)</a:t>
                      </a:r>
                    </a:p>
                    <a:p>
                      <a:pPr algn="l"/>
                      <a:endParaRPr lang="it-IT" sz="1200" dirty="0">
                        <a:latin typeface="Times New Roman"/>
                        <a:cs typeface="Times New Roman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1200" dirty="0" smtClean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Filosofi</a:t>
                      </a:r>
                    </a:p>
                    <a:p>
                      <a:pPr algn="l"/>
                      <a:r>
                        <a:rPr lang="it-IT" sz="1200" dirty="0" smtClean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governanti</a:t>
                      </a:r>
                    </a:p>
                    <a:p>
                      <a:pPr algn="l"/>
                      <a:endParaRPr lang="it-IT" sz="1200" dirty="0">
                        <a:latin typeface="Times New Roman"/>
                        <a:cs typeface="Times New Roman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1200" dirty="0" smtClean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Sapienza</a:t>
                      </a:r>
                      <a:endParaRPr lang="it-IT" sz="1200" dirty="0">
                        <a:latin typeface="Times New Roman"/>
                        <a:cs typeface="Times New Roman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1200" dirty="0" smtClean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Esercizio di dialettica</a:t>
                      </a:r>
                    </a:p>
                    <a:p>
                      <a:pPr algn="l"/>
                      <a:r>
                        <a:rPr lang="it-IT" sz="1200" dirty="0" smtClean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Tirocinio politico</a:t>
                      </a:r>
                    </a:p>
                    <a:p>
                      <a:pPr algn="l"/>
                      <a:r>
                        <a:rPr lang="it-IT" sz="1200" dirty="0" smtClean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Conoscono il Bene per attuarlo</a:t>
                      </a:r>
                      <a:endParaRPr lang="it-IT" sz="1200" dirty="0">
                        <a:latin typeface="Times New Roman"/>
                        <a:cs typeface="Times New Roman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9" name="CasellaDiTesto 28"/>
          <p:cNvSpPr txBox="1"/>
          <p:nvPr/>
        </p:nvSpPr>
        <p:spPr>
          <a:xfrm>
            <a:off x="858567" y="80997"/>
            <a:ext cx="250511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600" dirty="0" smtClean="0">
                <a:solidFill>
                  <a:schemeClr val="bg1"/>
                </a:solidFill>
              </a:rPr>
              <a:t>MAPPA 6. LO STATO IDEALE</a:t>
            </a:r>
            <a:endParaRPr lang="it-IT" sz="1600" dirty="0">
              <a:solidFill>
                <a:schemeClr val="bg1"/>
              </a:solidFill>
            </a:endParaRPr>
          </a:p>
        </p:txBody>
      </p:sp>
      <p:sp>
        <p:nvSpPr>
          <p:cNvPr id="30" name="Anello 29"/>
          <p:cNvSpPr/>
          <p:nvPr/>
        </p:nvSpPr>
        <p:spPr>
          <a:xfrm>
            <a:off x="142621" y="8557"/>
            <a:ext cx="573942" cy="568636"/>
          </a:xfrm>
          <a:prstGeom prst="donut">
            <a:avLst/>
          </a:prstGeom>
          <a:solidFill>
            <a:srgbClr val="94BEB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cxnSp>
        <p:nvCxnSpPr>
          <p:cNvPr id="33" name="Connettore 4 32"/>
          <p:cNvCxnSpPr>
            <a:stCxn id="4" idx="2"/>
            <a:endCxn id="8" idx="2"/>
          </p:cNvCxnSpPr>
          <p:nvPr/>
        </p:nvCxnSpPr>
        <p:spPr>
          <a:xfrm rot="16200000" flipH="1">
            <a:off x="4574038" y="-1900220"/>
            <a:ext cx="12700" cy="6489857"/>
          </a:xfrm>
          <a:prstGeom prst="bentConnector3">
            <a:avLst>
              <a:gd name="adj1" fmla="val 1800000"/>
            </a:avLst>
          </a:prstGeom>
          <a:ln>
            <a:solidFill>
              <a:srgbClr val="A23B6A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Connettore 4 33"/>
          <p:cNvCxnSpPr>
            <a:stCxn id="5" idx="2"/>
            <a:endCxn id="7" idx="2"/>
          </p:cNvCxnSpPr>
          <p:nvPr/>
        </p:nvCxnSpPr>
        <p:spPr>
          <a:xfrm rot="16200000" flipH="1">
            <a:off x="4574039" y="263066"/>
            <a:ext cx="12700" cy="2163286"/>
          </a:xfrm>
          <a:prstGeom prst="bentConnector3">
            <a:avLst>
              <a:gd name="adj1" fmla="val 1800000"/>
            </a:avLst>
          </a:prstGeom>
          <a:ln>
            <a:solidFill>
              <a:srgbClr val="A23B6A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Connettore 4 37"/>
          <p:cNvCxnSpPr>
            <a:stCxn id="7" idx="2"/>
            <a:endCxn id="9" idx="0"/>
          </p:cNvCxnSpPr>
          <p:nvPr/>
        </p:nvCxnSpPr>
        <p:spPr>
          <a:xfrm rot="5400000">
            <a:off x="3883634" y="21197"/>
            <a:ext cx="448537" cy="3095560"/>
          </a:xfrm>
          <a:prstGeom prst="bentConnector3">
            <a:avLst>
              <a:gd name="adj1" fmla="val 50000"/>
            </a:avLst>
          </a:prstGeom>
          <a:ln>
            <a:solidFill>
              <a:srgbClr val="A23B6A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Connettore 4 38"/>
          <p:cNvCxnSpPr>
            <a:stCxn id="5" idx="2"/>
            <a:endCxn id="10" idx="0"/>
          </p:cNvCxnSpPr>
          <p:nvPr/>
        </p:nvCxnSpPr>
        <p:spPr>
          <a:xfrm rot="16200000" flipH="1">
            <a:off x="4794060" y="43044"/>
            <a:ext cx="448537" cy="3051865"/>
          </a:xfrm>
          <a:prstGeom prst="bentConnector3">
            <a:avLst>
              <a:gd name="adj1" fmla="val 50000"/>
            </a:avLst>
          </a:prstGeom>
          <a:ln>
            <a:solidFill>
              <a:srgbClr val="A23B6A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Connettore 4 44"/>
          <p:cNvCxnSpPr>
            <a:stCxn id="9" idx="2"/>
            <a:endCxn id="11" idx="0"/>
          </p:cNvCxnSpPr>
          <p:nvPr/>
        </p:nvCxnSpPr>
        <p:spPr>
          <a:xfrm rot="16200000" flipH="1">
            <a:off x="3366439" y="1479847"/>
            <a:ext cx="366859" cy="1979493"/>
          </a:xfrm>
          <a:prstGeom prst="bentConnector3">
            <a:avLst/>
          </a:prstGeom>
          <a:ln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Connettore 4 45"/>
          <p:cNvCxnSpPr>
            <a:stCxn id="10" idx="2"/>
            <a:endCxn id="11" idx="0"/>
          </p:cNvCxnSpPr>
          <p:nvPr/>
        </p:nvCxnSpPr>
        <p:spPr>
          <a:xfrm rot="5400000">
            <a:off x="5358509" y="1467271"/>
            <a:ext cx="366859" cy="2004646"/>
          </a:xfrm>
          <a:prstGeom prst="bentConnector3">
            <a:avLst>
              <a:gd name="adj1" fmla="val 50000"/>
            </a:avLst>
          </a:prstGeom>
          <a:ln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Connettore 2 51"/>
          <p:cNvCxnSpPr>
            <a:stCxn id="11" idx="2"/>
            <a:endCxn id="31" idx="0"/>
          </p:cNvCxnSpPr>
          <p:nvPr/>
        </p:nvCxnSpPr>
        <p:spPr>
          <a:xfrm>
            <a:off x="4539615" y="2948775"/>
            <a:ext cx="7780" cy="404710"/>
          </a:xfrm>
          <a:prstGeom prst="straightConnector1">
            <a:avLst/>
          </a:prstGeom>
          <a:ln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2504589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arrotondato 4"/>
          <p:cNvSpPr/>
          <p:nvPr/>
        </p:nvSpPr>
        <p:spPr>
          <a:xfrm>
            <a:off x="562652" y="1639756"/>
            <a:ext cx="7735224" cy="3513761"/>
          </a:xfrm>
          <a:prstGeom prst="roundRect">
            <a:avLst>
              <a:gd name="adj" fmla="val 11076"/>
            </a:avLst>
          </a:prstGeom>
          <a:solidFill>
            <a:srgbClr val="FFFFFF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it-IT" sz="1200" b="1" dirty="0" smtClean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6531176"/>
              </p:ext>
            </p:extLst>
          </p:nvPr>
        </p:nvGraphicFramePr>
        <p:xfrm>
          <a:off x="716563" y="1917632"/>
          <a:ext cx="7433355" cy="27571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31172"/>
                <a:gridCol w="1431172"/>
                <a:gridCol w="1789365"/>
                <a:gridCol w="1295087"/>
                <a:gridCol w="1486559"/>
              </a:tblGrid>
              <a:tr h="49315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smtClean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Il</a:t>
                      </a:r>
                      <a:r>
                        <a:rPr lang="it-IT" sz="1200" baseline="0" dirty="0" smtClean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 mito</a:t>
                      </a:r>
                      <a:endParaRPr lang="it-IT" sz="1200" dirty="0" smtClean="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smtClean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Livelli ontologici</a:t>
                      </a:r>
                    </a:p>
                    <a:p>
                      <a:pPr algn="l"/>
                      <a:endParaRPr lang="it-IT" sz="1200" dirty="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smtClean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Gradi di conoscenza</a:t>
                      </a:r>
                    </a:p>
                    <a:p>
                      <a:pPr algn="l"/>
                      <a:endParaRPr lang="it-IT" sz="1200" dirty="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1200" dirty="0" smtClean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Aspetti ascetico-teologici</a:t>
                      </a:r>
                      <a:endParaRPr lang="it-IT" sz="1200" dirty="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1200" dirty="0" smtClean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Interpretazione politica</a:t>
                      </a:r>
                      <a:endParaRPr lang="it-IT" sz="1200" dirty="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</a:tr>
              <a:tr h="489177">
                <a:tc>
                  <a:txBody>
                    <a:bodyPr/>
                    <a:lstStyle/>
                    <a:p>
                      <a:r>
                        <a:rPr lang="it-IT" sz="12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Ombre sulla parete</a:t>
                      </a:r>
                    </a:p>
                    <a:p>
                      <a:r>
                        <a:rPr lang="it-IT" sz="12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della caverna</a:t>
                      </a:r>
                      <a:endParaRPr lang="it-IT" sz="1200" dirty="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2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Parvenze sensibili</a:t>
                      </a:r>
                    </a:p>
                    <a:p>
                      <a:r>
                        <a:rPr lang="it-IT" sz="12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delle cose</a:t>
                      </a:r>
                      <a:endParaRPr lang="it-IT" sz="1200" dirty="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2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Immaginazione</a:t>
                      </a:r>
                    </a:p>
                    <a:p>
                      <a:r>
                        <a:rPr lang="it-IT" sz="12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(</a:t>
                      </a:r>
                      <a:r>
                        <a:rPr lang="it-IT" sz="1200" b="0" i="1" u="none" strike="noStrike" kern="1200" baseline="0" dirty="0" err="1" smtClean="0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eikasía</a:t>
                      </a:r>
                      <a:r>
                        <a:rPr lang="it-IT" sz="12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)</a:t>
                      </a:r>
                      <a:endParaRPr lang="it-IT" sz="1200" dirty="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it-IT" sz="12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Dimensione</a:t>
                      </a:r>
                    </a:p>
                    <a:p>
                      <a:r>
                        <a:rPr lang="it-IT" sz="12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dei sensi</a:t>
                      </a:r>
                      <a:endParaRPr lang="it-IT" sz="1200" dirty="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200" dirty="0" smtClean="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algn="l"/>
                      <a:endParaRPr lang="it-IT" sz="1200" dirty="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rowSpan="4">
                  <a:txBody>
                    <a:bodyPr/>
                    <a:lstStyle/>
                    <a:p>
                      <a:r>
                        <a:rPr lang="it-IT" sz="12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Il ritorno</a:t>
                      </a:r>
                    </a:p>
                    <a:p>
                      <a:r>
                        <a:rPr lang="it-IT" sz="12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nella caverna</a:t>
                      </a:r>
                    </a:p>
                    <a:p>
                      <a:r>
                        <a:rPr lang="it-IT" sz="12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simboleggia la</a:t>
                      </a:r>
                    </a:p>
                    <a:p>
                      <a:r>
                        <a:rPr lang="it-IT" sz="12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“vocazione” del</a:t>
                      </a:r>
                    </a:p>
                    <a:p>
                      <a:r>
                        <a:rPr lang="it-IT" sz="12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filosofo-politico</a:t>
                      </a:r>
                    </a:p>
                    <a:p>
                      <a:r>
                        <a:rPr lang="it-IT" sz="12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di governare per</a:t>
                      </a:r>
                    </a:p>
                    <a:p>
                      <a:r>
                        <a:rPr lang="it-IT" sz="12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attuare il Bene</a:t>
                      </a:r>
                    </a:p>
                    <a:p>
                      <a:r>
                        <a:rPr lang="it-IT" sz="12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conosciuto</a:t>
                      </a:r>
                      <a:endParaRPr lang="it-IT" sz="1200" dirty="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507543">
                <a:tc>
                  <a:txBody>
                    <a:bodyPr/>
                    <a:lstStyle/>
                    <a:p>
                      <a:pPr algn="l"/>
                      <a:r>
                        <a:rPr lang="it-IT" sz="12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Statue sul muro</a:t>
                      </a:r>
                      <a:endParaRPr lang="it-IT" sz="1200" dirty="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12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Cose sensibili</a:t>
                      </a:r>
                      <a:endParaRPr lang="it-IT" sz="1200" dirty="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2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Credenza</a:t>
                      </a:r>
                    </a:p>
                    <a:p>
                      <a:r>
                        <a:rPr lang="it-IT" sz="12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(</a:t>
                      </a:r>
                      <a:r>
                        <a:rPr lang="it-IT" sz="1200" b="0" i="1" u="none" strike="noStrike" kern="1200" baseline="0" dirty="0" err="1" smtClean="0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pistis</a:t>
                      </a:r>
                      <a:r>
                        <a:rPr lang="it-IT" sz="12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)</a:t>
                      </a:r>
                      <a:endParaRPr lang="it-IT" sz="1200" dirty="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/>
                      <a:endParaRPr lang="it-IT" sz="1200" dirty="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/>
                      <a:endParaRPr lang="it-IT" sz="1200" dirty="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627150">
                <a:tc>
                  <a:txBody>
                    <a:bodyPr/>
                    <a:lstStyle/>
                    <a:p>
                      <a:pPr algn="l"/>
                      <a:r>
                        <a:rPr lang="it-IT" sz="12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Oggetti riflessi</a:t>
                      </a:r>
                      <a:endParaRPr lang="it-IT" sz="1200" dirty="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12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Enti matematici</a:t>
                      </a:r>
                      <a:endParaRPr lang="it-IT" sz="1200" dirty="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2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Conoscenza matematico-geometrica</a:t>
                      </a:r>
                    </a:p>
                    <a:p>
                      <a:r>
                        <a:rPr lang="it-IT" sz="12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(</a:t>
                      </a:r>
                      <a:r>
                        <a:rPr lang="it-IT" sz="1200" b="0" i="1" u="none" strike="noStrike" kern="1200" baseline="0" dirty="0" err="1" smtClean="0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diánoia</a:t>
                      </a:r>
                      <a:r>
                        <a:rPr lang="it-IT" sz="12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)</a:t>
                      </a:r>
                      <a:endParaRPr lang="it-IT" sz="1200" dirty="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/>
                      <a:r>
                        <a:rPr lang="it-IT" sz="1200" dirty="0" smtClean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Dimensione dello spirito</a:t>
                      </a:r>
                      <a:endParaRPr lang="it-IT" sz="1200" dirty="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/>
                      <a:endParaRPr lang="it-IT" sz="1200" dirty="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627150">
                <a:tc>
                  <a:txBody>
                    <a:bodyPr/>
                    <a:lstStyle/>
                    <a:p>
                      <a:pPr algn="l"/>
                      <a:r>
                        <a:rPr lang="it-IT" sz="12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Oggetti e Sole</a:t>
                      </a:r>
                      <a:endParaRPr lang="it-IT" sz="1200" dirty="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12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Idee e Idea del Bene</a:t>
                      </a:r>
                      <a:endParaRPr lang="it-IT" sz="1200" dirty="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2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Pura intellezione </a:t>
                      </a:r>
                      <a:r>
                        <a:rPr lang="it-IT" sz="1200" b="1" i="0" u="none" strike="noStrike" kern="1200" baseline="0" dirty="0" smtClean="0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(</a:t>
                      </a:r>
                      <a:r>
                        <a:rPr lang="it-IT" sz="1200" b="0" i="1" u="none" strike="noStrike" kern="1200" baseline="0" dirty="0" err="1" smtClean="0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nóesis</a:t>
                      </a:r>
                      <a:r>
                        <a:rPr lang="it-IT" sz="1200" b="1" i="0" u="none" strike="noStrike" kern="1200" baseline="0" dirty="0" smtClean="0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)</a:t>
                      </a:r>
                      <a:endParaRPr lang="it-IT" sz="1200" dirty="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/>
                      <a:endParaRPr lang="it-IT" sz="1200" dirty="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 sz="1200" dirty="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7" name="CasellaDiTesto 6"/>
          <p:cNvSpPr txBox="1"/>
          <p:nvPr/>
        </p:nvSpPr>
        <p:spPr>
          <a:xfrm>
            <a:off x="858567" y="80997"/>
            <a:ext cx="312317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600" dirty="0" smtClean="0">
                <a:solidFill>
                  <a:schemeClr val="bg1"/>
                </a:solidFill>
              </a:rPr>
              <a:t>MAPPA </a:t>
            </a:r>
            <a:r>
              <a:rPr lang="it-IT" sz="1600" dirty="0">
                <a:solidFill>
                  <a:schemeClr val="bg1"/>
                </a:solidFill>
              </a:rPr>
              <a:t>7</a:t>
            </a:r>
            <a:r>
              <a:rPr lang="it-IT" sz="1600" dirty="0" smtClean="0">
                <a:solidFill>
                  <a:schemeClr val="bg1"/>
                </a:solidFill>
              </a:rPr>
              <a:t>. IL MITO DELLA CAVERNA</a:t>
            </a:r>
            <a:endParaRPr lang="it-IT" sz="1600" dirty="0">
              <a:solidFill>
                <a:schemeClr val="bg1"/>
              </a:solidFill>
            </a:endParaRPr>
          </a:p>
        </p:txBody>
      </p:sp>
      <p:sp>
        <p:nvSpPr>
          <p:cNvPr id="8" name="Anello 7"/>
          <p:cNvSpPr/>
          <p:nvPr/>
        </p:nvSpPr>
        <p:spPr>
          <a:xfrm>
            <a:off x="142621" y="8557"/>
            <a:ext cx="573942" cy="568636"/>
          </a:xfrm>
          <a:prstGeom prst="donut">
            <a:avLst/>
          </a:prstGeom>
          <a:solidFill>
            <a:srgbClr val="94BEB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550066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arrotondato 4"/>
          <p:cNvSpPr/>
          <p:nvPr/>
        </p:nvSpPr>
        <p:spPr>
          <a:xfrm>
            <a:off x="700889" y="1507751"/>
            <a:ext cx="5563132" cy="312182"/>
          </a:xfrm>
          <a:prstGeom prst="roundRect">
            <a:avLst>
              <a:gd name="adj" fmla="val 11076"/>
            </a:avLst>
          </a:prstGeom>
          <a:solidFill>
            <a:srgbClr val="FFFFFF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it-IT" sz="130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Accademia</a:t>
            </a:r>
            <a: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(388 a.C.-529 d.C.): Scuola filosofica di formazione </a:t>
            </a:r>
            <a:endParaRPr lang="it-IT" sz="1200" dirty="0" smtClean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sp>
        <p:nvSpPr>
          <p:cNvPr id="7" name="Rettangolo arrotondato 6"/>
          <p:cNvSpPr/>
          <p:nvPr/>
        </p:nvSpPr>
        <p:spPr>
          <a:xfrm>
            <a:off x="700889" y="2337461"/>
            <a:ext cx="2099406" cy="312182"/>
          </a:xfrm>
          <a:prstGeom prst="roundRect">
            <a:avLst>
              <a:gd name="adj" fmla="val 11076"/>
            </a:avLst>
          </a:prstGeom>
          <a:solidFill>
            <a:srgbClr val="FFFFFF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it-IT" sz="130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Platone</a:t>
            </a:r>
            <a: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(388-347 a.C.)</a:t>
            </a:r>
            <a:endParaRPr lang="it-IT" sz="1200" dirty="0" smtClean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sp>
        <p:nvSpPr>
          <p:cNvPr id="8" name="Rettangolo arrotondato 7"/>
          <p:cNvSpPr/>
          <p:nvPr/>
        </p:nvSpPr>
        <p:spPr>
          <a:xfrm>
            <a:off x="700889" y="3038314"/>
            <a:ext cx="2099406" cy="312182"/>
          </a:xfrm>
          <a:prstGeom prst="roundRect">
            <a:avLst>
              <a:gd name="adj" fmla="val 11076"/>
            </a:avLst>
          </a:prstGeom>
          <a:solidFill>
            <a:srgbClr val="FFFFFF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it-IT" sz="1300" b="1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Speusippo</a:t>
            </a:r>
            <a: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(347-338 a.C.)</a:t>
            </a:r>
            <a:endParaRPr lang="it-IT" sz="1200" dirty="0" smtClean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sp>
        <p:nvSpPr>
          <p:cNvPr id="9" name="Rettangolo arrotondato 8"/>
          <p:cNvSpPr/>
          <p:nvPr/>
        </p:nvSpPr>
        <p:spPr>
          <a:xfrm>
            <a:off x="700889" y="3739167"/>
            <a:ext cx="2099406" cy="312182"/>
          </a:xfrm>
          <a:prstGeom prst="roundRect">
            <a:avLst>
              <a:gd name="adj" fmla="val 11076"/>
            </a:avLst>
          </a:prstGeom>
          <a:solidFill>
            <a:srgbClr val="FFFFFF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it-IT" sz="1300" b="1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Senocrate</a:t>
            </a:r>
            <a: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(338-314 a.C.)</a:t>
            </a:r>
            <a:endParaRPr lang="it-IT" sz="1200" dirty="0" smtClean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sp>
        <p:nvSpPr>
          <p:cNvPr id="10" name="Rettangolo arrotondato 9"/>
          <p:cNvSpPr/>
          <p:nvPr/>
        </p:nvSpPr>
        <p:spPr>
          <a:xfrm>
            <a:off x="577588" y="4452350"/>
            <a:ext cx="2245905" cy="312182"/>
          </a:xfrm>
          <a:prstGeom prst="roundRect">
            <a:avLst>
              <a:gd name="adj" fmla="val 11076"/>
            </a:avLst>
          </a:prstGeom>
          <a:solidFill>
            <a:srgbClr val="FFFFFF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it-IT" sz="1300" b="1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Polemone</a:t>
            </a:r>
            <a:r>
              <a:rPr lang="it-IT" sz="130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, </a:t>
            </a:r>
            <a:r>
              <a:rPr lang="it-IT" sz="1300" b="1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Cratete</a:t>
            </a:r>
            <a:r>
              <a:rPr lang="it-IT" sz="130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, </a:t>
            </a:r>
            <a:r>
              <a:rPr lang="it-IT" sz="1300" b="1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Crantore</a:t>
            </a:r>
            <a:endParaRPr lang="it-IT" sz="1200" b="1" dirty="0" smtClean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sp>
        <p:nvSpPr>
          <p:cNvPr id="11" name="Rettangolo arrotondato 10"/>
          <p:cNvSpPr/>
          <p:nvPr/>
        </p:nvSpPr>
        <p:spPr>
          <a:xfrm>
            <a:off x="3331464" y="3038314"/>
            <a:ext cx="4997010" cy="312182"/>
          </a:xfrm>
          <a:prstGeom prst="roundRect">
            <a:avLst>
              <a:gd name="adj" fmla="val 11076"/>
            </a:avLst>
          </a:prstGeom>
          <a:solidFill>
            <a:srgbClr val="FFFFFF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Nega l’esistenza di Idee e Numeri Ideali, riduce tutto a </a:t>
            </a:r>
            <a:r>
              <a:rPr lang="it-IT" sz="1300" i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enti matematici</a:t>
            </a:r>
            <a:endParaRPr lang="it-IT" sz="1200" dirty="0" smtClean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sp>
        <p:nvSpPr>
          <p:cNvPr id="12" name="Rettangolo arrotondato 11"/>
          <p:cNvSpPr/>
          <p:nvPr/>
        </p:nvSpPr>
        <p:spPr>
          <a:xfrm>
            <a:off x="3331464" y="3639159"/>
            <a:ext cx="4997010" cy="525780"/>
          </a:xfrm>
          <a:prstGeom prst="roundRect">
            <a:avLst>
              <a:gd name="adj" fmla="val 11076"/>
            </a:avLst>
          </a:prstGeom>
          <a:solidFill>
            <a:srgbClr val="FFFFFF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it-IT" sz="1300" i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Uno</a:t>
            </a:r>
            <a: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e </a:t>
            </a:r>
            <a:r>
              <a:rPr lang="it-IT" sz="1300" i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Diade</a:t>
            </a:r>
            <a: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sono i principi supremi.</a:t>
            </a:r>
            <a:b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</a:br>
            <a: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La filosofia si divide in fisica, etica e dialettica</a:t>
            </a:r>
            <a:endParaRPr lang="it-IT" sz="1200" dirty="0" smtClean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sp>
        <p:nvSpPr>
          <p:cNvPr id="13" name="Rettangolo arrotondato 12"/>
          <p:cNvSpPr/>
          <p:nvPr/>
        </p:nvSpPr>
        <p:spPr>
          <a:xfrm>
            <a:off x="3331464" y="4449675"/>
            <a:ext cx="4997010" cy="312182"/>
          </a:xfrm>
          <a:prstGeom prst="roundRect">
            <a:avLst>
              <a:gd name="adj" fmla="val 11076"/>
            </a:avLst>
          </a:prstGeom>
          <a:solidFill>
            <a:srgbClr val="FFFFFF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Subiscono l’influsso dell’Ellenismo</a:t>
            </a:r>
            <a:endParaRPr lang="it-IT" sz="1200" dirty="0" smtClean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cxnSp>
        <p:nvCxnSpPr>
          <p:cNvPr id="14" name="Connettore 2 13"/>
          <p:cNvCxnSpPr/>
          <p:nvPr/>
        </p:nvCxnSpPr>
        <p:spPr>
          <a:xfrm>
            <a:off x="1696003" y="1895511"/>
            <a:ext cx="0" cy="417991"/>
          </a:xfrm>
          <a:prstGeom prst="straightConnector1">
            <a:avLst/>
          </a:prstGeom>
          <a:ln w="38100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2 14"/>
          <p:cNvCxnSpPr/>
          <p:nvPr/>
        </p:nvCxnSpPr>
        <p:spPr>
          <a:xfrm>
            <a:off x="1687463" y="2724416"/>
            <a:ext cx="0" cy="294654"/>
          </a:xfrm>
          <a:prstGeom prst="straightConnector1">
            <a:avLst/>
          </a:prstGeom>
          <a:ln w="38100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2 16"/>
          <p:cNvCxnSpPr/>
          <p:nvPr/>
        </p:nvCxnSpPr>
        <p:spPr>
          <a:xfrm>
            <a:off x="1687463" y="3444513"/>
            <a:ext cx="0" cy="294654"/>
          </a:xfrm>
          <a:prstGeom prst="straightConnector1">
            <a:avLst/>
          </a:prstGeom>
          <a:ln w="38100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2 17"/>
          <p:cNvCxnSpPr/>
          <p:nvPr/>
        </p:nvCxnSpPr>
        <p:spPr>
          <a:xfrm>
            <a:off x="1670383" y="4145367"/>
            <a:ext cx="0" cy="294654"/>
          </a:xfrm>
          <a:prstGeom prst="straightConnector1">
            <a:avLst/>
          </a:prstGeom>
          <a:ln w="38100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Connettore 2 18"/>
          <p:cNvCxnSpPr>
            <a:stCxn id="8" idx="3"/>
            <a:endCxn id="11" idx="1"/>
          </p:cNvCxnSpPr>
          <p:nvPr/>
        </p:nvCxnSpPr>
        <p:spPr>
          <a:xfrm>
            <a:off x="2800295" y="3194405"/>
            <a:ext cx="531169" cy="0"/>
          </a:xfrm>
          <a:prstGeom prst="straightConnector1">
            <a:avLst/>
          </a:prstGeom>
          <a:ln w="38100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Connettore 2 21"/>
          <p:cNvCxnSpPr>
            <a:stCxn id="9" idx="3"/>
            <a:endCxn id="12" idx="1"/>
          </p:cNvCxnSpPr>
          <p:nvPr/>
        </p:nvCxnSpPr>
        <p:spPr>
          <a:xfrm>
            <a:off x="2800295" y="3895258"/>
            <a:ext cx="531169" cy="6791"/>
          </a:xfrm>
          <a:prstGeom prst="straightConnector1">
            <a:avLst/>
          </a:prstGeom>
          <a:ln w="38100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2 24"/>
          <p:cNvCxnSpPr>
            <a:stCxn id="10" idx="3"/>
            <a:endCxn id="13" idx="1"/>
          </p:cNvCxnSpPr>
          <p:nvPr/>
        </p:nvCxnSpPr>
        <p:spPr>
          <a:xfrm flipV="1">
            <a:off x="2823493" y="4605766"/>
            <a:ext cx="507971" cy="2675"/>
          </a:xfrm>
          <a:prstGeom prst="straightConnector1">
            <a:avLst/>
          </a:prstGeom>
          <a:ln w="38100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CasellaDiTesto 19"/>
          <p:cNvSpPr txBox="1"/>
          <p:nvPr/>
        </p:nvSpPr>
        <p:spPr>
          <a:xfrm>
            <a:off x="858567" y="80997"/>
            <a:ext cx="32295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600" dirty="0" smtClean="0">
                <a:solidFill>
                  <a:schemeClr val="bg1"/>
                </a:solidFill>
              </a:rPr>
              <a:t>MAPPA 8. L’ACCADEMIA PLATONICA</a:t>
            </a:r>
            <a:endParaRPr lang="it-IT" sz="1600" dirty="0">
              <a:solidFill>
                <a:schemeClr val="bg1"/>
              </a:solidFill>
            </a:endParaRPr>
          </a:p>
        </p:txBody>
      </p:sp>
      <p:sp>
        <p:nvSpPr>
          <p:cNvPr id="21" name="Anello 20"/>
          <p:cNvSpPr/>
          <p:nvPr/>
        </p:nvSpPr>
        <p:spPr>
          <a:xfrm>
            <a:off x="142621" y="8557"/>
            <a:ext cx="573942" cy="568636"/>
          </a:xfrm>
          <a:prstGeom prst="donut">
            <a:avLst/>
          </a:prstGeom>
          <a:solidFill>
            <a:srgbClr val="94BEB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858698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arrotondato 4"/>
          <p:cNvSpPr/>
          <p:nvPr/>
        </p:nvSpPr>
        <p:spPr>
          <a:xfrm>
            <a:off x="373758" y="1473362"/>
            <a:ext cx="3763471" cy="525780"/>
          </a:xfrm>
          <a:prstGeom prst="roundRect">
            <a:avLst>
              <a:gd name="adj" fmla="val 11076"/>
            </a:avLst>
          </a:prstGeom>
          <a:solidFill>
            <a:srgbClr val="FFFFFF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Scritti essoterici:</a:t>
            </a:r>
            <a:b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</a:br>
            <a: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destinati al grande pubblico</a:t>
            </a:r>
            <a:endParaRPr lang="it-IT" sz="1200" dirty="0" smtClean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sp>
        <p:nvSpPr>
          <p:cNvPr id="7" name="Rettangolo arrotondato 6"/>
          <p:cNvSpPr/>
          <p:nvPr/>
        </p:nvSpPr>
        <p:spPr>
          <a:xfrm>
            <a:off x="373758" y="2564471"/>
            <a:ext cx="3763471" cy="312182"/>
          </a:xfrm>
          <a:prstGeom prst="roundRect">
            <a:avLst>
              <a:gd name="adj" fmla="val 11076"/>
            </a:avLst>
          </a:prstGeom>
          <a:solidFill>
            <a:srgbClr val="FFFFFF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Dialoghi e scritti di stile platonico</a:t>
            </a:r>
            <a:endParaRPr lang="it-IT" sz="1200" dirty="0" smtClean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sp>
        <p:nvSpPr>
          <p:cNvPr id="8" name="Rettangolo arrotondato 7"/>
          <p:cNvSpPr/>
          <p:nvPr/>
        </p:nvSpPr>
        <p:spPr>
          <a:xfrm>
            <a:off x="373758" y="3441982"/>
            <a:ext cx="3763471" cy="312182"/>
          </a:xfrm>
          <a:prstGeom prst="roundRect">
            <a:avLst>
              <a:gd name="adj" fmla="val 11076"/>
            </a:avLst>
          </a:prstGeom>
          <a:solidFill>
            <a:srgbClr val="FFFFFF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it-IT" sz="130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Concordanza di fondo con Platone</a:t>
            </a:r>
            <a:endParaRPr lang="it-IT" sz="1200" b="1" dirty="0" smtClean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sp>
        <p:nvSpPr>
          <p:cNvPr id="9" name="Rettangolo arrotondato 8"/>
          <p:cNvSpPr/>
          <p:nvPr/>
        </p:nvSpPr>
        <p:spPr>
          <a:xfrm>
            <a:off x="4829884" y="1473362"/>
            <a:ext cx="3763471" cy="525780"/>
          </a:xfrm>
          <a:prstGeom prst="roundRect">
            <a:avLst>
              <a:gd name="adj" fmla="val 11076"/>
            </a:avLst>
          </a:prstGeom>
          <a:solidFill>
            <a:srgbClr val="FFFFFF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Scritti esoterici:</a:t>
            </a:r>
            <a:b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</a:br>
            <a: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destinati ai discepoli del </a:t>
            </a:r>
            <a:r>
              <a:rPr lang="it-IT" sz="1300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Peripato</a:t>
            </a:r>
            <a:endParaRPr lang="it-IT" sz="1200" dirty="0" smtClean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sp>
        <p:nvSpPr>
          <p:cNvPr id="10" name="Rettangolo arrotondato 9"/>
          <p:cNvSpPr/>
          <p:nvPr/>
        </p:nvSpPr>
        <p:spPr>
          <a:xfrm>
            <a:off x="4829884" y="2829666"/>
            <a:ext cx="3763471" cy="952976"/>
          </a:xfrm>
          <a:prstGeom prst="roundRect">
            <a:avLst>
              <a:gd name="adj" fmla="val 11076"/>
            </a:avLst>
          </a:prstGeom>
          <a:solidFill>
            <a:srgbClr val="FFFFFF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Scritti di logica (</a:t>
            </a:r>
            <a:r>
              <a:rPr lang="it-IT" sz="1300" i="1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Organon</a:t>
            </a:r>
            <a:r>
              <a:rPr lang="it-IT" sz="1300" i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)</a:t>
            </a:r>
          </a:p>
          <a:p>
            <a:pPr algn="ctr"/>
            <a: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Opere di filosofia naturale (</a:t>
            </a:r>
            <a:r>
              <a:rPr lang="it-IT" sz="1300" i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Metafisica</a:t>
            </a:r>
            <a: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)</a:t>
            </a:r>
          </a:p>
          <a:p>
            <a:pPr algn="ctr"/>
            <a: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Opere di filosofia morale e politica (</a:t>
            </a:r>
            <a:r>
              <a:rPr lang="it-IT" sz="1300" i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Poetica </a:t>
            </a:r>
            <a: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e </a:t>
            </a:r>
            <a:r>
              <a:rPr lang="it-IT" sz="1300" i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Retorica</a:t>
            </a:r>
            <a: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)</a:t>
            </a:r>
            <a:endParaRPr lang="it-IT" sz="1200" dirty="0" smtClean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sp>
        <p:nvSpPr>
          <p:cNvPr id="11" name="Rettangolo arrotondato 10"/>
          <p:cNvSpPr/>
          <p:nvPr/>
        </p:nvSpPr>
        <p:spPr>
          <a:xfrm>
            <a:off x="4829884" y="4632410"/>
            <a:ext cx="3763471" cy="525780"/>
          </a:xfrm>
          <a:prstGeom prst="roundRect">
            <a:avLst>
              <a:gd name="adj" fmla="val 11076"/>
            </a:avLst>
          </a:prstGeom>
          <a:solidFill>
            <a:srgbClr val="FFFFFF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it-IT" sz="130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Unità filosofica di fondo</a:t>
            </a:r>
            <a:br>
              <a:rPr lang="it-IT" sz="1300" b="1" dirty="0" smtClean="0">
                <a:solidFill>
                  <a:srgbClr val="000000"/>
                </a:solidFill>
                <a:latin typeface="Times New Roman"/>
                <a:cs typeface="Times New Roman"/>
              </a:rPr>
            </a:br>
            <a: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(contro l’ipotesi storico-genetica)</a:t>
            </a:r>
            <a:endParaRPr lang="it-IT" sz="1200" b="1" dirty="0" smtClean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sp>
        <p:nvSpPr>
          <p:cNvPr id="12" name="Rettangolo arrotondato 11"/>
          <p:cNvSpPr/>
          <p:nvPr/>
        </p:nvSpPr>
        <p:spPr>
          <a:xfrm>
            <a:off x="373758" y="4319494"/>
            <a:ext cx="3763471" cy="1166574"/>
          </a:xfrm>
          <a:prstGeom prst="roundRect">
            <a:avLst>
              <a:gd name="adj" fmla="val 11076"/>
            </a:avLst>
          </a:prstGeom>
          <a:solidFill>
            <a:srgbClr val="FFFFFF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Eliminazione della componente </a:t>
            </a:r>
            <a:b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</a:br>
            <a: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mistico-religiosa</a:t>
            </a:r>
          </a:p>
          <a:p>
            <a:pPr marL="285750" indent="-285750">
              <a:buFont typeface="Arial"/>
              <a:buChar char="•"/>
            </a:pPr>
            <a: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Attenzione alle scienze empiriche e non alla matematica</a:t>
            </a:r>
          </a:p>
          <a:p>
            <a:pPr marL="285750" indent="-285750">
              <a:buFont typeface="Arial"/>
              <a:buChar char="•"/>
            </a:pPr>
            <a: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Sistemazione del sapere</a:t>
            </a:r>
            <a:endParaRPr lang="it-IT" sz="1200" dirty="0" smtClean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cxnSp>
        <p:nvCxnSpPr>
          <p:cNvPr id="13" name="Connettore 2 12"/>
          <p:cNvCxnSpPr>
            <a:stCxn id="5" idx="2"/>
            <a:endCxn id="7" idx="0"/>
          </p:cNvCxnSpPr>
          <p:nvPr/>
        </p:nvCxnSpPr>
        <p:spPr>
          <a:xfrm>
            <a:off x="2255494" y="1999142"/>
            <a:ext cx="0" cy="565329"/>
          </a:xfrm>
          <a:prstGeom prst="straightConnector1">
            <a:avLst/>
          </a:prstGeom>
          <a:ln w="38100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2 14"/>
          <p:cNvCxnSpPr>
            <a:stCxn id="7" idx="2"/>
            <a:endCxn id="8" idx="0"/>
          </p:cNvCxnSpPr>
          <p:nvPr/>
        </p:nvCxnSpPr>
        <p:spPr>
          <a:xfrm>
            <a:off x="2255494" y="2876653"/>
            <a:ext cx="0" cy="565329"/>
          </a:xfrm>
          <a:prstGeom prst="straightConnector1">
            <a:avLst/>
          </a:prstGeom>
          <a:ln w="38100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2 17"/>
          <p:cNvCxnSpPr>
            <a:stCxn id="8" idx="2"/>
            <a:endCxn id="12" idx="0"/>
          </p:cNvCxnSpPr>
          <p:nvPr/>
        </p:nvCxnSpPr>
        <p:spPr>
          <a:xfrm>
            <a:off x="2255494" y="3754164"/>
            <a:ext cx="0" cy="565330"/>
          </a:xfrm>
          <a:prstGeom prst="straightConnector1">
            <a:avLst/>
          </a:prstGeom>
          <a:ln w="38100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Connettore 2 20"/>
          <p:cNvCxnSpPr>
            <a:stCxn id="9" idx="2"/>
            <a:endCxn id="10" idx="0"/>
          </p:cNvCxnSpPr>
          <p:nvPr/>
        </p:nvCxnSpPr>
        <p:spPr>
          <a:xfrm>
            <a:off x="6711620" y="1999142"/>
            <a:ext cx="0" cy="830524"/>
          </a:xfrm>
          <a:prstGeom prst="straightConnector1">
            <a:avLst/>
          </a:prstGeom>
          <a:ln w="38100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2 23"/>
          <p:cNvCxnSpPr>
            <a:stCxn id="10" idx="2"/>
            <a:endCxn id="11" idx="0"/>
          </p:cNvCxnSpPr>
          <p:nvPr/>
        </p:nvCxnSpPr>
        <p:spPr>
          <a:xfrm>
            <a:off x="6711620" y="3782642"/>
            <a:ext cx="0" cy="849768"/>
          </a:xfrm>
          <a:prstGeom prst="straightConnector1">
            <a:avLst/>
          </a:prstGeom>
          <a:ln w="38100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2 26"/>
          <p:cNvCxnSpPr>
            <a:stCxn id="12" idx="3"/>
            <a:endCxn id="11" idx="1"/>
          </p:cNvCxnSpPr>
          <p:nvPr/>
        </p:nvCxnSpPr>
        <p:spPr>
          <a:xfrm flipV="1">
            <a:off x="4137229" y="4895300"/>
            <a:ext cx="692655" cy="7481"/>
          </a:xfrm>
          <a:prstGeom prst="straightConnector1">
            <a:avLst/>
          </a:prstGeom>
          <a:ln w="38100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Rettangolo arrotondato 16"/>
          <p:cNvSpPr/>
          <p:nvPr/>
        </p:nvSpPr>
        <p:spPr>
          <a:xfrm>
            <a:off x="3590224" y="872298"/>
            <a:ext cx="1864547" cy="328612"/>
          </a:xfrm>
          <a:prstGeom prst="roundRect">
            <a:avLst>
              <a:gd name="adj" fmla="val 11076"/>
            </a:avLst>
          </a:prstGeom>
          <a:solidFill>
            <a:srgbClr val="94BEB4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it-IT" sz="140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GLI SCRITTI</a:t>
            </a:r>
          </a:p>
        </p:txBody>
      </p:sp>
      <p:sp>
        <p:nvSpPr>
          <p:cNvPr id="2" name="Ovale 1"/>
          <p:cNvSpPr/>
          <p:nvPr/>
        </p:nvSpPr>
        <p:spPr>
          <a:xfrm>
            <a:off x="1898771" y="3754164"/>
            <a:ext cx="690462" cy="684272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 smtClean="0">
                <a:solidFill>
                  <a:srgbClr val="000000"/>
                </a:solidFill>
                <a:latin typeface="Times"/>
                <a:cs typeface="Times"/>
              </a:rPr>
              <a:t>MA</a:t>
            </a:r>
            <a:endParaRPr lang="it-IT" sz="1400" b="1" dirty="0">
              <a:solidFill>
                <a:srgbClr val="000000"/>
              </a:solidFill>
              <a:latin typeface="Times"/>
              <a:cs typeface="Times"/>
            </a:endParaRPr>
          </a:p>
        </p:txBody>
      </p:sp>
      <p:sp>
        <p:nvSpPr>
          <p:cNvPr id="19" name="CasellaDiTesto 18"/>
          <p:cNvSpPr txBox="1"/>
          <p:nvPr/>
        </p:nvSpPr>
        <p:spPr>
          <a:xfrm>
            <a:off x="858567" y="80997"/>
            <a:ext cx="32638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600" dirty="0" smtClean="0">
                <a:solidFill>
                  <a:schemeClr val="bg1"/>
                </a:solidFill>
              </a:rPr>
              <a:t>MAPPA </a:t>
            </a:r>
            <a:r>
              <a:rPr lang="it-IT" sz="1600" dirty="0">
                <a:solidFill>
                  <a:schemeClr val="bg1"/>
                </a:solidFill>
              </a:rPr>
              <a:t>1</a:t>
            </a:r>
            <a:r>
              <a:rPr lang="it-IT" sz="1600" dirty="0" smtClean="0">
                <a:solidFill>
                  <a:schemeClr val="bg1"/>
                </a:solidFill>
              </a:rPr>
              <a:t>. ARISTOTELE E IL PERIPATO</a:t>
            </a:r>
            <a:endParaRPr lang="it-IT" sz="1600" dirty="0">
              <a:solidFill>
                <a:schemeClr val="bg1"/>
              </a:solidFill>
            </a:endParaRPr>
          </a:p>
        </p:txBody>
      </p:sp>
      <p:sp>
        <p:nvSpPr>
          <p:cNvPr id="20" name="Anello 19"/>
          <p:cNvSpPr/>
          <p:nvPr/>
        </p:nvSpPr>
        <p:spPr>
          <a:xfrm>
            <a:off x="142621" y="8557"/>
            <a:ext cx="573942" cy="568636"/>
          </a:xfrm>
          <a:prstGeom prst="donut">
            <a:avLst/>
          </a:prstGeom>
          <a:solidFill>
            <a:srgbClr val="94BEB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469776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Connettore 4 15"/>
          <p:cNvCxnSpPr>
            <a:stCxn id="12" idx="3"/>
            <a:endCxn id="5" idx="1"/>
          </p:cNvCxnSpPr>
          <p:nvPr/>
        </p:nvCxnSpPr>
        <p:spPr>
          <a:xfrm flipV="1">
            <a:off x="3954425" y="1217285"/>
            <a:ext cx="1161172" cy="929322"/>
          </a:xfrm>
          <a:prstGeom prst="bentConnector3">
            <a:avLst/>
          </a:prstGeom>
          <a:ln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4 17"/>
          <p:cNvCxnSpPr>
            <a:stCxn id="12" idx="3"/>
            <a:endCxn id="7" idx="1"/>
          </p:cNvCxnSpPr>
          <p:nvPr/>
        </p:nvCxnSpPr>
        <p:spPr>
          <a:xfrm>
            <a:off x="3954425" y="2146607"/>
            <a:ext cx="1161172" cy="2496"/>
          </a:xfrm>
          <a:prstGeom prst="bentConnector3">
            <a:avLst/>
          </a:prstGeom>
          <a:ln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Connettore 4 19"/>
          <p:cNvCxnSpPr>
            <a:stCxn id="12" idx="3"/>
            <a:endCxn id="8" idx="1"/>
          </p:cNvCxnSpPr>
          <p:nvPr/>
        </p:nvCxnSpPr>
        <p:spPr>
          <a:xfrm>
            <a:off x="3954425" y="2146607"/>
            <a:ext cx="1161172" cy="827515"/>
          </a:xfrm>
          <a:prstGeom prst="bentConnector3">
            <a:avLst/>
          </a:prstGeom>
          <a:ln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Connettore 4 20"/>
          <p:cNvCxnSpPr>
            <a:stCxn id="13" idx="3"/>
            <a:endCxn id="9" idx="1"/>
          </p:cNvCxnSpPr>
          <p:nvPr/>
        </p:nvCxnSpPr>
        <p:spPr>
          <a:xfrm flipV="1">
            <a:off x="3954425" y="3927889"/>
            <a:ext cx="1210826" cy="359109"/>
          </a:xfrm>
          <a:prstGeom prst="bentConnector3">
            <a:avLst>
              <a:gd name="adj1" fmla="val 50000"/>
            </a:avLst>
          </a:prstGeom>
          <a:ln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4 23"/>
          <p:cNvCxnSpPr>
            <a:stCxn id="13" idx="3"/>
            <a:endCxn id="10" idx="1"/>
          </p:cNvCxnSpPr>
          <p:nvPr/>
        </p:nvCxnSpPr>
        <p:spPr>
          <a:xfrm>
            <a:off x="3954425" y="4286998"/>
            <a:ext cx="1210826" cy="352912"/>
          </a:xfrm>
          <a:prstGeom prst="bentConnector3">
            <a:avLst>
              <a:gd name="adj1" fmla="val 50000"/>
            </a:avLst>
          </a:prstGeom>
          <a:ln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Connettore 2 27"/>
          <p:cNvCxnSpPr>
            <a:stCxn id="14" idx="3"/>
            <a:endCxn id="11" idx="1"/>
          </p:cNvCxnSpPr>
          <p:nvPr/>
        </p:nvCxnSpPr>
        <p:spPr>
          <a:xfrm flipV="1">
            <a:off x="3954425" y="5756052"/>
            <a:ext cx="1278173" cy="17032"/>
          </a:xfrm>
          <a:prstGeom prst="straightConnector1">
            <a:avLst/>
          </a:prstGeom>
          <a:ln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Rettangolo arrotondato 4"/>
          <p:cNvSpPr/>
          <p:nvPr/>
        </p:nvSpPr>
        <p:spPr>
          <a:xfrm>
            <a:off x="5115597" y="847596"/>
            <a:ext cx="3340127" cy="739378"/>
          </a:xfrm>
          <a:prstGeom prst="roundRect">
            <a:avLst>
              <a:gd name="adj" fmla="val 11076"/>
            </a:avLst>
          </a:prstGeom>
          <a:solidFill>
            <a:srgbClr val="FFFFFF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it-IT" sz="1300" b="1" dirty="0" smtClean="0">
                <a:solidFill>
                  <a:srgbClr val="A23B6A"/>
                </a:solidFill>
                <a:latin typeface="Times New Roman"/>
                <a:cs typeface="Times New Roman"/>
              </a:rPr>
              <a:t>Metafisica</a:t>
            </a:r>
          </a:p>
          <a:p>
            <a:pPr algn="ctr"/>
            <a: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Essere in quanto essere</a:t>
            </a:r>
            <a:b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</a:br>
            <a: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Sostanza sovrasensibile</a:t>
            </a:r>
            <a:endParaRPr lang="it-IT" sz="1200" dirty="0" smtClean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sp>
        <p:nvSpPr>
          <p:cNvPr id="7" name="Rettangolo arrotondato 6"/>
          <p:cNvSpPr/>
          <p:nvPr/>
        </p:nvSpPr>
        <p:spPr>
          <a:xfrm>
            <a:off x="5115597" y="1779414"/>
            <a:ext cx="3340127" cy="739378"/>
          </a:xfrm>
          <a:prstGeom prst="roundRect">
            <a:avLst>
              <a:gd name="adj" fmla="val 11076"/>
            </a:avLst>
          </a:prstGeom>
          <a:solidFill>
            <a:srgbClr val="FFFFFF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it-IT" sz="1300" b="1" dirty="0">
                <a:solidFill>
                  <a:srgbClr val="A23B6A"/>
                </a:solidFill>
                <a:latin typeface="Times New Roman"/>
                <a:cs typeface="Times New Roman"/>
              </a:rPr>
              <a:t>Fisica</a:t>
            </a:r>
          </a:p>
          <a:p>
            <a:pPr algn="ctr"/>
            <a: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Essere in quanto movimento</a:t>
            </a:r>
          </a:p>
          <a:p>
            <a:pPr algn="ctr"/>
            <a: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Sostanza sensibile</a:t>
            </a:r>
            <a:endParaRPr lang="it-IT" sz="1200" dirty="0" smtClean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sp>
        <p:nvSpPr>
          <p:cNvPr id="8" name="Rettangolo arrotondato 7"/>
          <p:cNvSpPr/>
          <p:nvPr/>
        </p:nvSpPr>
        <p:spPr>
          <a:xfrm>
            <a:off x="5115597" y="2711232"/>
            <a:ext cx="3340127" cy="525780"/>
          </a:xfrm>
          <a:prstGeom prst="roundRect">
            <a:avLst>
              <a:gd name="adj" fmla="val 11076"/>
            </a:avLst>
          </a:prstGeom>
          <a:solidFill>
            <a:srgbClr val="FFFFFF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it-IT" sz="1300" b="1" dirty="0">
                <a:solidFill>
                  <a:srgbClr val="A23B6A"/>
                </a:solidFill>
                <a:latin typeface="Times New Roman"/>
                <a:cs typeface="Times New Roman"/>
              </a:rPr>
              <a:t>Matematica</a:t>
            </a:r>
          </a:p>
          <a:p>
            <a:pPr algn="ctr"/>
            <a: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Essere in quanto numero</a:t>
            </a:r>
            <a:endParaRPr lang="it-IT" sz="1200" dirty="0" smtClean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sp>
        <p:nvSpPr>
          <p:cNvPr id="9" name="Rettangolo arrotondato 8"/>
          <p:cNvSpPr/>
          <p:nvPr/>
        </p:nvSpPr>
        <p:spPr>
          <a:xfrm>
            <a:off x="5165251" y="3664999"/>
            <a:ext cx="3340127" cy="525780"/>
          </a:xfrm>
          <a:prstGeom prst="roundRect">
            <a:avLst>
              <a:gd name="adj" fmla="val 11076"/>
            </a:avLst>
          </a:prstGeom>
          <a:solidFill>
            <a:srgbClr val="FFFFFF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it-IT" sz="1300" b="1" dirty="0">
                <a:solidFill>
                  <a:srgbClr val="A23B6A"/>
                </a:solidFill>
                <a:latin typeface="Times New Roman"/>
                <a:cs typeface="Times New Roman"/>
              </a:rPr>
              <a:t>Etica</a:t>
            </a:r>
          </a:p>
          <a:p>
            <a:pPr algn="ctr"/>
            <a: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Perfezione del singolo</a:t>
            </a:r>
            <a:endParaRPr lang="it-IT" sz="1200" dirty="0" smtClean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sp>
        <p:nvSpPr>
          <p:cNvPr id="10" name="Rettangolo arrotondato 9"/>
          <p:cNvSpPr/>
          <p:nvPr/>
        </p:nvSpPr>
        <p:spPr>
          <a:xfrm>
            <a:off x="5165251" y="4377020"/>
            <a:ext cx="3340127" cy="525780"/>
          </a:xfrm>
          <a:prstGeom prst="roundRect">
            <a:avLst>
              <a:gd name="adj" fmla="val 11076"/>
            </a:avLst>
          </a:prstGeom>
          <a:solidFill>
            <a:srgbClr val="FFFFFF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it-IT" sz="1300" b="1" dirty="0">
                <a:solidFill>
                  <a:srgbClr val="A23B6A"/>
                </a:solidFill>
                <a:latin typeface="Times New Roman"/>
                <a:cs typeface="Times New Roman"/>
              </a:rPr>
              <a:t>Politica</a:t>
            </a:r>
          </a:p>
          <a:p>
            <a:pPr algn="ctr"/>
            <a: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Perfezione dell’uomo come parte della società</a:t>
            </a:r>
            <a:endParaRPr lang="it-IT" sz="1200" dirty="0" smtClean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sp>
        <p:nvSpPr>
          <p:cNvPr id="11" name="Rettangolo arrotondato 10"/>
          <p:cNvSpPr/>
          <p:nvPr/>
        </p:nvSpPr>
        <p:spPr>
          <a:xfrm>
            <a:off x="5232598" y="5493162"/>
            <a:ext cx="3340127" cy="525780"/>
          </a:xfrm>
          <a:prstGeom prst="roundRect">
            <a:avLst>
              <a:gd name="adj" fmla="val 11076"/>
            </a:avLst>
          </a:prstGeom>
          <a:solidFill>
            <a:srgbClr val="FFFFFF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it-IT" sz="1300" b="1" dirty="0">
                <a:solidFill>
                  <a:srgbClr val="A23B6A"/>
                </a:solidFill>
                <a:latin typeface="Times New Roman"/>
                <a:cs typeface="Times New Roman"/>
              </a:rPr>
              <a:t>Poetica</a:t>
            </a:r>
          </a:p>
          <a:p>
            <a:pPr algn="ctr"/>
            <a: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Arte del produrre</a:t>
            </a:r>
            <a:endParaRPr lang="it-IT" sz="1200" dirty="0" smtClean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sp>
        <p:nvSpPr>
          <p:cNvPr id="12" name="Rettangolo arrotondato 11"/>
          <p:cNvSpPr/>
          <p:nvPr/>
        </p:nvSpPr>
        <p:spPr>
          <a:xfrm>
            <a:off x="1497930" y="1883717"/>
            <a:ext cx="2456495" cy="525780"/>
          </a:xfrm>
          <a:prstGeom prst="roundRect">
            <a:avLst>
              <a:gd name="adj" fmla="val 11076"/>
            </a:avLst>
          </a:prstGeom>
          <a:solidFill>
            <a:srgbClr val="94BEB5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it-IT" sz="130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Scienze teoretiche</a:t>
            </a:r>
            <a: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  <a:t/>
            </a:r>
            <a:b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</a:br>
            <a: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sapere fine a se stesso</a:t>
            </a:r>
            <a:endParaRPr lang="it-IT" sz="1200" dirty="0" smtClean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sp>
        <p:nvSpPr>
          <p:cNvPr id="13" name="Rettangolo arrotondato 12"/>
          <p:cNvSpPr/>
          <p:nvPr/>
        </p:nvSpPr>
        <p:spPr>
          <a:xfrm>
            <a:off x="1497930" y="3917309"/>
            <a:ext cx="2456495" cy="739378"/>
          </a:xfrm>
          <a:prstGeom prst="roundRect">
            <a:avLst>
              <a:gd name="adj" fmla="val 11076"/>
            </a:avLst>
          </a:prstGeom>
          <a:solidFill>
            <a:srgbClr val="94BEB5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it-IT" sz="130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Scienze pratiche</a:t>
            </a:r>
            <a: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  <a:t/>
            </a:r>
            <a:b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</a:br>
            <a: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sapere finalizzato</a:t>
            </a:r>
            <a:b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</a:br>
            <a: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alla perfezione morale</a:t>
            </a:r>
            <a:endParaRPr lang="it-IT" sz="1200" dirty="0" smtClean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sp>
        <p:nvSpPr>
          <p:cNvPr id="14" name="Rettangolo arrotondato 13"/>
          <p:cNvSpPr/>
          <p:nvPr/>
        </p:nvSpPr>
        <p:spPr>
          <a:xfrm>
            <a:off x="1497930" y="5403395"/>
            <a:ext cx="2456495" cy="739378"/>
          </a:xfrm>
          <a:prstGeom prst="roundRect">
            <a:avLst>
              <a:gd name="adj" fmla="val 11076"/>
            </a:avLst>
          </a:prstGeom>
          <a:solidFill>
            <a:srgbClr val="94BEB5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it-IT" sz="130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Scienze poietiche</a:t>
            </a:r>
            <a: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  <a:t/>
            </a:r>
            <a:b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</a:br>
            <a: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sapere finalizzato</a:t>
            </a:r>
            <a:b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</a:br>
            <a: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alla produzione</a:t>
            </a:r>
            <a:endParaRPr lang="it-IT" sz="1200" dirty="0" smtClean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sp>
        <p:nvSpPr>
          <p:cNvPr id="15" name="Rettangolo arrotondato 14"/>
          <p:cNvSpPr/>
          <p:nvPr/>
        </p:nvSpPr>
        <p:spPr>
          <a:xfrm rot="16200000">
            <a:off x="-2041318" y="3311383"/>
            <a:ext cx="5420019" cy="492443"/>
          </a:xfrm>
          <a:prstGeom prst="roundRect">
            <a:avLst>
              <a:gd name="adj" fmla="val 0"/>
            </a:avLst>
          </a:prstGeom>
          <a:solidFill>
            <a:srgbClr val="94BEB5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it-IT" sz="130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Logica</a:t>
            </a:r>
            <a: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  <a:t/>
            </a:r>
            <a:b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</a:br>
            <a: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Arte del perfetto ragionamento</a:t>
            </a:r>
            <a:endParaRPr lang="it-IT" sz="1200" dirty="0" smtClean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sp>
        <p:nvSpPr>
          <p:cNvPr id="22" name="CasellaDiTesto 21"/>
          <p:cNvSpPr txBox="1"/>
          <p:nvPr/>
        </p:nvSpPr>
        <p:spPr>
          <a:xfrm>
            <a:off x="858567" y="80997"/>
            <a:ext cx="516940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600" dirty="0" smtClean="0">
                <a:solidFill>
                  <a:schemeClr val="bg1"/>
                </a:solidFill>
              </a:rPr>
              <a:t>MAPPA 2</a:t>
            </a:r>
            <a:r>
              <a:rPr lang="it-IT" sz="1600" dirty="0">
                <a:solidFill>
                  <a:schemeClr val="bg1"/>
                </a:solidFill>
              </a:rPr>
              <a:t>. </a:t>
            </a:r>
            <a:r>
              <a:rPr lang="it-IT" sz="1600" dirty="0" smtClean="0">
                <a:solidFill>
                  <a:schemeClr val="bg1"/>
                </a:solidFill>
              </a:rPr>
              <a:t>UNITA’ DEL SAPERE: LA DIVISIONE DELLE SCIENZE</a:t>
            </a:r>
            <a:endParaRPr lang="it-IT" sz="1600" dirty="0">
              <a:solidFill>
                <a:schemeClr val="bg1"/>
              </a:solidFill>
            </a:endParaRPr>
          </a:p>
        </p:txBody>
      </p:sp>
      <p:sp>
        <p:nvSpPr>
          <p:cNvPr id="23" name="Anello 22"/>
          <p:cNvSpPr/>
          <p:nvPr/>
        </p:nvSpPr>
        <p:spPr>
          <a:xfrm>
            <a:off x="142621" y="8557"/>
            <a:ext cx="573942" cy="568636"/>
          </a:xfrm>
          <a:prstGeom prst="donut">
            <a:avLst/>
          </a:prstGeom>
          <a:solidFill>
            <a:srgbClr val="94BEB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952432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arrotondato 4"/>
          <p:cNvSpPr/>
          <p:nvPr/>
        </p:nvSpPr>
        <p:spPr>
          <a:xfrm>
            <a:off x="373758" y="2121864"/>
            <a:ext cx="2628139" cy="1438234"/>
          </a:xfrm>
          <a:prstGeom prst="roundRect">
            <a:avLst>
              <a:gd name="adj" fmla="val 11076"/>
            </a:avLst>
          </a:prstGeom>
          <a:solidFill>
            <a:srgbClr val="FFFFFF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>
            <a:noAutofit/>
          </a:bodyPr>
          <a:lstStyle/>
          <a:p>
            <a:pPr algn="ctr"/>
            <a:r>
              <a:rPr lang="it-IT" sz="130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Cause e principi primi</a:t>
            </a:r>
          </a:p>
          <a:p>
            <a:pPr algn="ctr"/>
            <a:r>
              <a:rPr lang="it-IT" sz="130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(</a:t>
            </a:r>
            <a:r>
              <a:rPr lang="it-IT" sz="1300" b="1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aitiologia</a:t>
            </a:r>
            <a:r>
              <a:rPr lang="it-IT" sz="130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)</a:t>
            </a:r>
          </a:p>
          <a:p>
            <a:pPr marL="171450" indent="-171450">
              <a:buFont typeface="Arial"/>
              <a:buChar char="•"/>
            </a:pPr>
            <a: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Materiale</a:t>
            </a:r>
          </a:p>
          <a:p>
            <a:pPr marL="171450" indent="-171450">
              <a:buFont typeface="Arial"/>
              <a:buChar char="•"/>
            </a:pPr>
            <a: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Formale</a:t>
            </a:r>
          </a:p>
          <a:p>
            <a:pPr marL="171450" indent="-171450">
              <a:buFont typeface="Arial"/>
              <a:buChar char="•"/>
            </a:pPr>
            <a: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Efficiente</a:t>
            </a:r>
          </a:p>
          <a:p>
            <a:pPr marL="171450" indent="-171450">
              <a:buFont typeface="Arial"/>
              <a:buChar char="•"/>
            </a:pPr>
            <a: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Finale</a:t>
            </a:r>
            <a:endParaRPr lang="it-IT" sz="1200" dirty="0" smtClean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sp>
        <p:nvSpPr>
          <p:cNvPr id="7" name="Rettangolo arrotondato 6"/>
          <p:cNvSpPr/>
          <p:nvPr/>
        </p:nvSpPr>
        <p:spPr>
          <a:xfrm>
            <a:off x="3220907" y="2121864"/>
            <a:ext cx="2628139" cy="1438234"/>
          </a:xfrm>
          <a:prstGeom prst="roundRect">
            <a:avLst>
              <a:gd name="adj" fmla="val 11076"/>
            </a:avLst>
          </a:prstGeom>
          <a:solidFill>
            <a:srgbClr val="FFFFFF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>
            <a:noAutofit/>
          </a:bodyPr>
          <a:lstStyle/>
          <a:p>
            <a:pPr algn="ctr"/>
            <a:r>
              <a:rPr lang="it-IT" sz="130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Essere in quanto essere</a:t>
            </a:r>
          </a:p>
          <a:p>
            <a:pPr algn="ctr"/>
            <a:r>
              <a:rPr lang="it-IT" sz="130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(ontologia)</a:t>
            </a:r>
          </a:p>
          <a:p>
            <a:pPr marL="171450" indent="-171450">
              <a:buFont typeface="Arial"/>
              <a:buChar char="•"/>
            </a:pPr>
            <a: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Come sostanza e categorie</a:t>
            </a:r>
          </a:p>
          <a:p>
            <a:pPr marL="171450" indent="-171450">
              <a:buFont typeface="Arial"/>
              <a:buChar char="•"/>
            </a:pPr>
            <a: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Come atto e potenza</a:t>
            </a:r>
          </a:p>
          <a:p>
            <a:pPr marL="171450" indent="-171450">
              <a:buFont typeface="Arial"/>
              <a:buChar char="•"/>
            </a:pPr>
            <a: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Come accidente</a:t>
            </a:r>
          </a:p>
          <a:p>
            <a:pPr marL="171450" indent="-171450">
              <a:buFont typeface="Arial"/>
              <a:buChar char="•"/>
            </a:pPr>
            <a: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Come vero</a:t>
            </a:r>
            <a:endParaRPr lang="it-IT" sz="1200" dirty="0" smtClean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sp>
        <p:nvSpPr>
          <p:cNvPr id="8" name="Rettangolo arrotondato 7"/>
          <p:cNvSpPr/>
          <p:nvPr/>
        </p:nvSpPr>
        <p:spPr>
          <a:xfrm>
            <a:off x="6068057" y="2121864"/>
            <a:ext cx="2628139" cy="1438234"/>
          </a:xfrm>
          <a:prstGeom prst="roundRect">
            <a:avLst>
              <a:gd name="adj" fmla="val 11076"/>
            </a:avLst>
          </a:prstGeom>
          <a:solidFill>
            <a:srgbClr val="FFFFFF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>
            <a:noAutofit/>
          </a:bodyPr>
          <a:lstStyle/>
          <a:p>
            <a:pPr algn="ctr"/>
            <a:r>
              <a:rPr lang="it-IT" sz="130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Sostanza</a:t>
            </a:r>
          </a:p>
          <a:p>
            <a:pPr algn="ctr"/>
            <a:r>
              <a:rPr lang="it-IT" sz="130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(</a:t>
            </a:r>
            <a:r>
              <a:rPr lang="it-IT" sz="1300" b="1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usiologia</a:t>
            </a:r>
            <a:r>
              <a:rPr lang="it-IT" sz="130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)</a:t>
            </a:r>
          </a:p>
          <a:p>
            <a:pPr marL="171450" indent="-171450">
              <a:buFont typeface="Arial"/>
              <a:buChar char="•"/>
            </a:pPr>
            <a: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Materia</a:t>
            </a:r>
          </a:p>
          <a:p>
            <a:pPr marL="171450" indent="-171450">
              <a:buFont typeface="Arial"/>
              <a:buChar char="•"/>
            </a:pPr>
            <a: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Forma</a:t>
            </a:r>
          </a:p>
          <a:p>
            <a:pPr marL="171450" indent="-171450">
              <a:buFont typeface="Arial"/>
              <a:buChar char="•"/>
            </a:pPr>
            <a: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Sinolo</a:t>
            </a:r>
            <a:endParaRPr lang="it-IT" sz="1200" dirty="0" smtClean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sp>
        <p:nvSpPr>
          <p:cNvPr id="9" name="Rettangolo arrotondato 8"/>
          <p:cNvSpPr/>
          <p:nvPr/>
        </p:nvSpPr>
        <p:spPr>
          <a:xfrm>
            <a:off x="3220907" y="4440500"/>
            <a:ext cx="2628139" cy="524394"/>
          </a:xfrm>
          <a:prstGeom prst="roundRect">
            <a:avLst>
              <a:gd name="adj" fmla="val 11076"/>
            </a:avLst>
          </a:prstGeom>
          <a:solidFill>
            <a:srgbClr val="94BEB5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it-IT" sz="130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Sostanza soprasensibile</a:t>
            </a:r>
          </a:p>
          <a:p>
            <a:pPr algn="ctr"/>
            <a:r>
              <a:rPr lang="it-IT" sz="130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(teologia)</a:t>
            </a:r>
            <a:endParaRPr lang="it-IT" sz="1200" dirty="0" smtClean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cxnSp>
        <p:nvCxnSpPr>
          <p:cNvPr id="10" name="Connettore 4 9"/>
          <p:cNvCxnSpPr>
            <a:stCxn id="5" idx="2"/>
            <a:endCxn id="9" idx="0"/>
          </p:cNvCxnSpPr>
          <p:nvPr/>
        </p:nvCxnSpPr>
        <p:spPr>
          <a:xfrm rot="16200000" flipH="1">
            <a:off x="2671201" y="2576724"/>
            <a:ext cx="880402" cy="2847149"/>
          </a:xfrm>
          <a:prstGeom prst="bentConnector3">
            <a:avLst>
              <a:gd name="adj1" fmla="val 50000"/>
            </a:avLst>
          </a:prstGeom>
          <a:ln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4 11"/>
          <p:cNvCxnSpPr>
            <a:stCxn id="8" idx="2"/>
            <a:endCxn id="9" idx="0"/>
          </p:cNvCxnSpPr>
          <p:nvPr/>
        </p:nvCxnSpPr>
        <p:spPr>
          <a:xfrm rot="5400000">
            <a:off x="5518351" y="2576724"/>
            <a:ext cx="880402" cy="2847150"/>
          </a:xfrm>
          <a:prstGeom prst="bentConnector3">
            <a:avLst>
              <a:gd name="adj1" fmla="val 50000"/>
            </a:avLst>
          </a:prstGeom>
          <a:ln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4 14"/>
          <p:cNvCxnSpPr>
            <a:stCxn id="7" idx="2"/>
            <a:endCxn id="9" idx="0"/>
          </p:cNvCxnSpPr>
          <p:nvPr/>
        </p:nvCxnSpPr>
        <p:spPr>
          <a:xfrm rot="5400000">
            <a:off x="4094776" y="4000299"/>
            <a:ext cx="880402" cy="12700"/>
          </a:xfrm>
          <a:prstGeom prst="bentConnector3">
            <a:avLst>
              <a:gd name="adj1" fmla="val 50000"/>
            </a:avLst>
          </a:prstGeom>
          <a:ln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CasellaDiTesto 10"/>
          <p:cNvSpPr txBox="1"/>
          <p:nvPr/>
        </p:nvSpPr>
        <p:spPr>
          <a:xfrm>
            <a:off x="858567" y="80997"/>
            <a:ext cx="232627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600" dirty="0" smtClean="0">
                <a:solidFill>
                  <a:schemeClr val="bg1"/>
                </a:solidFill>
              </a:rPr>
              <a:t>MAPPA </a:t>
            </a:r>
            <a:r>
              <a:rPr lang="it-IT" sz="1600" dirty="0">
                <a:solidFill>
                  <a:schemeClr val="bg1"/>
                </a:solidFill>
              </a:rPr>
              <a:t>3</a:t>
            </a:r>
            <a:r>
              <a:rPr lang="it-IT" sz="1600" dirty="0" smtClean="0">
                <a:solidFill>
                  <a:schemeClr val="bg1"/>
                </a:solidFill>
              </a:rPr>
              <a:t>. LA METAFISICA</a:t>
            </a:r>
            <a:endParaRPr lang="it-IT" sz="1600" dirty="0">
              <a:solidFill>
                <a:schemeClr val="bg1"/>
              </a:solidFill>
            </a:endParaRPr>
          </a:p>
        </p:txBody>
      </p:sp>
      <p:sp>
        <p:nvSpPr>
          <p:cNvPr id="13" name="Anello 12"/>
          <p:cNvSpPr/>
          <p:nvPr/>
        </p:nvSpPr>
        <p:spPr>
          <a:xfrm>
            <a:off x="142621" y="8557"/>
            <a:ext cx="573942" cy="568636"/>
          </a:xfrm>
          <a:prstGeom prst="donut">
            <a:avLst/>
          </a:prstGeom>
          <a:solidFill>
            <a:srgbClr val="94BEB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90713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arrotondato 4"/>
          <p:cNvSpPr/>
          <p:nvPr/>
        </p:nvSpPr>
        <p:spPr>
          <a:xfrm>
            <a:off x="4422851" y="2246282"/>
            <a:ext cx="3340127" cy="525780"/>
          </a:xfrm>
          <a:prstGeom prst="roundRect">
            <a:avLst>
              <a:gd name="adj" fmla="val 11076"/>
            </a:avLst>
          </a:prstGeom>
          <a:solidFill>
            <a:srgbClr val="FFFFFF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it-IT" sz="1300" i="1" dirty="0" smtClean="0">
                <a:solidFill>
                  <a:schemeClr val="tx1"/>
                </a:solidFill>
                <a:latin typeface="Times New Roman"/>
                <a:cs typeface="Times New Roman"/>
              </a:rPr>
              <a:t>Materia</a:t>
            </a:r>
            <a:endParaRPr lang="it-IT" sz="1300" i="1" dirty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 algn="ctr"/>
            <a:r>
              <a:rPr lang="it-IT" sz="1300" dirty="0" smtClean="0">
                <a:solidFill>
                  <a:schemeClr val="tx1"/>
                </a:solidFill>
                <a:latin typeface="Times New Roman"/>
                <a:cs typeface="Times New Roman"/>
              </a:rPr>
              <a:t>sostanza in senso improprio</a:t>
            </a:r>
            <a:endParaRPr lang="it-IT" sz="1200" dirty="0" smtClean="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sp>
        <p:nvSpPr>
          <p:cNvPr id="7" name="Rettangolo arrotondato 6"/>
          <p:cNvSpPr/>
          <p:nvPr/>
        </p:nvSpPr>
        <p:spPr>
          <a:xfrm>
            <a:off x="4422851" y="2974312"/>
            <a:ext cx="3340127" cy="525780"/>
          </a:xfrm>
          <a:prstGeom prst="roundRect">
            <a:avLst>
              <a:gd name="adj" fmla="val 11076"/>
            </a:avLst>
          </a:prstGeom>
          <a:solidFill>
            <a:srgbClr val="FFFFFF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it-IT" sz="1300" i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Sinolo</a:t>
            </a:r>
            <a:endParaRPr lang="it-IT" sz="1300" i="1" dirty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algn="ctr"/>
            <a: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sostanza in senso proprio</a:t>
            </a:r>
            <a:endParaRPr lang="it-IT" sz="1200" dirty="0" smtClean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sp>
        <p:nvSpPr>
          <p:cNvPr id="8" name="Rettangolo arrotondato 7"/>
          <p:cNvSpPr/>
          <p:nvPr/>
        </p:nvSpPr>
        <p:spPr>
          <a:xfrm>
            <a:off x="4422851" y="3702342"/>
            <a:ext cx="3340127" cy="525780"/>
          </a:xfrm>
          <a:prstGeom prst="roundRect">
            <a:avLst>
              <a:gd name="adj" fmla="val 11076"/>
            </a:avLst>
          </a:prstGeom>
          <a:solidFill>
            <a:srgbClr val="FFFFFF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it-IT" sz="1300" i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Forma</a:t>
            </a:r>
            <a:endParaRPr lang="it-IT" sz="1300" i="1" dirty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algn="ctr"/>
            <a: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sostanza per eccellenza</a:t>
            </a:r>
            <a:endParaRPr lang="it-IT" sz="1200" dirty="0" smtClean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sp>
        <p:nvSpPr>
          <p:cNvPr id="9" name="Rettangolo arrotondato 8"/>
          <p:cNvSpPr/>
          <p:nvPr/>
        </p:nvSpPr>
        <p:spPr>
          <a:xfrm>
            <a:off x="1412072" y="2974312"/>
            <a:ext cx="1936198" cy="370443"/>
          </a:xfrm>
          <a:prstGeom prst="roundRect">
            <a:avLst>
              <a:gd name="adj" fmla="val 11076"/>
            </a:avLst>
          </a:prstGeom>
          <a:solidFill>
            <a:srgbClr val="94BEB5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it-IT" sz="130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Sostanza</a:t>
            </a:r>
            <a:endParaRPr lang="it-IT" sz="1200" dirty="0" smtClean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cxnSp>
        <p:nvCxnSpPr>
          <p:cNvPr id="10" name="Connettore 2 9"/>
          <p:cNvCxnSpPr>
            <a:stCxn id="9" idx="3"/>
            <a:endCxn id="5" idx="1"/>
          </p:cNvCxnSpPr>
          <p:nvPr/>
        </p:nvCxnSpPr>
        <p:spPr>
          <a:xfrm flipV="1">
            <a:off x="3348270" y="2509172"/>
            <a:ext cx="1074581" cy="650362"/>
          </a:xfrm>
          <a:prstGeom prst="straightConnector1">
            <a:avLst/>
          </a:prstGeom>
          <a:ln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2 11"/>
          <p:cNvCxnSpPr>
            <a:stCxn id="9" idx="3"/>
            <a:endCxn id="7" idx="1"/>
          </p:cNvCxnSpPr>
          <p:nvPr/>
        </p:nvCxnSpPr>
        <p:spPr>
          <a:xfrm>
            <a:off x="3348270" y="3159534"/>
            <a:ext cx="1074581" cy="77668"/>
          </a:xfrm>
          <a:prstGeom prst="straightConnector1">
            <a:avLst/>
          </a:prstGeom>
          <a:ln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2 14"/>
          <p:cNvCxnSpPr>
            <a:stCxn id="9" idx="3"/>
            <a:endCxn id="8" idx="1"/>
          </p:cNvCxnSpPr>
          <p:nvPr/>
        </p:nvCxnSpPr>
        <p:spPr>
          <a:xfrm>
            <a:off x="3348270" y="3159534"/>
            <a:ext cx="1074581" cy="805698"/>
          </a:xfrm>
          <a:prstGeom prst="straightConnector1">
            <a:avLst/>
          </a:prstGeom>
          <a:ln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CasellaDiTesto 10"/>
          <p:cNvSpPr txBox="1"/>
          <p:nvPr/>
        </p:nvSpPr>
        <p:spPr>
          <a:xfrm>
            <a:off x="858567" y="80997"/>
            <a:ext cx="219984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600" dirty="0" smtClean="0">
                <a:solidFill>
                  <a:schemeClr val="bg1"/>
                </a:solidFill>
              </a:rPr>
              <a:t>MAPPA 4. LA SOSTANZA</a:t>
            </a:r>
            <a:endParaRPr lang="it-IT" sz="1600" dirty="0">
              <a:solidFill>
                <a:schemeClr val="bg1"/>
              </a:solidFill>
            </a:endParaRPr>
          </a:p>
        </p:txBody>
      </p:sp>
      <p:sp>
        <p:nvSpPr>
          <p:cNvPr id="13" name="Anello 12"/>
          <p:cNvSpPr/>
          <p:nvPr/>
        </p:nvSpPr>
        <p:spPr>
          <a:xfrm>
            <a:off x="142621" y="8557"/>
            <a:ext cx="573942" cy="568636"/>
          </a:xfrm>
          <a:prstGeom prst="donut">
            <a:avLst/>
          </a:prstGeom>
          <a:solidFill>
            <a:srgbClr val="94BEB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528381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sellaDiTesto 5"/>
          <p:cNvSpPr txBox="1"/>
          <p:nvPr/>
        </p:nvSpPr>
        <p:spPr>
          <a:xfrm>
            <a:off x="6711620" y="93206"/>
            <a:ext cx="145975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100" dirty="0" smtClean="0"/>
              <a:t>Capitolo 9 – Aristotele</a:t>
            </a:r>
            <a:endParaRPr lang="it-IT" sz="1100" dirty="0"/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37390" y="1293090"/>
            <a:ext cx="5750910" cy="5260109"/>
          </a:xfrm>
          <a:prstGeom prst="rect">
            <a:avLst/>
          </a:prstGeom>
        </p:spPr>
      </p:pic>
      <p:sp>
        <p:nvSpPr>
          <p:cNvPr id="4" name="Rettangolo 3"/>
          <p:cNvSpPr/>
          <p:nvPr/>
        </p:nvSpPr>
        <p:spPr>
          <a:xfrm>
            <a:off x="256045" y="496888"/>
            <a:ext cx="8610864" cy="6056311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Questa mappa concettuale</a:t>
            </a:r>
          </a:p>
          <a:p>
            <a:pPr algn="ctr"/>
            <a:r>
              <a:rPr lang="it-IT" dirty="0" smtClean="0">
                <a:solidFill>
                  <a:srgbClr val="000000"/>
                </a:solidFill>
              </a:rPr>
              <a:t>non è stata inserita nella versione dimostrativa</a:t>
            </a:r>
            <a:endParaRPr lang="it-IT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75865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rrotonda angolo stesso lato rettangolo 6"/>
          <p:cNvSpPr/>
          <p:nvPr/>
        </p:nvSpPr>
        <p:spPr>
          <a:xfrm>
            <a:off x="555720" y="2092110"/>
            <a:ext cx="1116656" cy="648000"/>
          </a:xfrm>
          <a:prstGeom prst="round2SameRect">
            <a:avLst/>
          </a:prstGeom>
          <a:solidFill>
            <a:srgbClr val="94BEB5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Periodo</a:t>
            </a:r>
          </a:p>
          <a:p>
            <a:pPr algn="ctr"/>
            <a:r>
              <a:rPr lang="it-IT" sz="120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naturalistico</a:t>
            </a:r>
            <a:endParaRPr lang="it-IT" sz="1200" b="1" dirty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sp>
        <p:nvSpPr>
          <p:cNvPr id="15" name="Arrotonda angolo stesso lato rettangolo 14"/>
          <p:cNvSpPr/>
          <p:nvPr/>
        </p:nvSpPr>
        <p:spPr>
          <a:xfrm>
            <a:off x="1933670" y="2092110"/>
            <a:ext cx="1116656" cy="648000"/>
          </a:xfrm>
          <a:prstGeom prst="round2SameRect">
            <a:avLst/>
          </a:prstGeom>
          <a:solidFill>
            <a:srgbClr val="94BEB5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Periodo</a:t>
            </a:r>
          </a:p>
          <a:p>
            <a:pPr algn="ctr"/>
            <a:r>
              <a:rPr lang="it-IT" sz="120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umanistico</a:t>
            </a:r>
            <a:endParaRPr lang="it-IT" sz="1200" b="1" dirty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sp>
        <p:nvSpPr>
          <p:cNvPr id="16" name="Arrotonda angolo stesso lato rettangolo 15"/>
          <p:cNvSpPr/>
          <p:nvPr/>
        </p:nvSpPr>
        <p:spPr>
          <a:xfrm>
            <a:off x="3337020" y="2092110"/>
            <a:ext cx="1116656" cy="648000"/>
          </a:xfrm>
          <a:prstGeom prst="round2SameRect">
            <a:avLst/>
          </a:prstGeom>
          <a:solidFill>
            <a:srgbClr val="94BEB5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Periodo</a:t>
            </a:r>
          </a:p>
          <a:p>
            <a:pPr algn="ctr"/>
            <a:r>
              <a:rPr lang="it-IT" sz="1200" b="1" dirty="0">
                <a:solidFill>
                  <a:srgbClr val="000000"/>
                </a:solidFill>
                <a:latin typeface="Times New Roman"/>
                <a:cs typeface="Times New Roman"/>
              </a:rPr>
              <a:t>d</a:t>
            </a:r>
            <a:r>
              <a:rPr lang="it-IT" sz="120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elle grandi sintesi</a:t>
            </a:r>
            <a:endParaRPr lang="it-IT" sz="1200" b="1" dirty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sp>
        <p:nvSpPr>
          <p:cNvPr id="17" name="Arrotonda angolo stesso lato rettangolo 16"/>
          <p:cNvSpPr/>
          <p:nvPr/>
        </p:nvSpPr>
        <p:spPr>
          <a:xfrm>
            <a:off x="4727670" y="2092110"/>
            <a:ext cx="1116656" cy="648000"/>
          </a:xfrm>
          <a:prstGeom prst="round2SameRect">
            <a:avLst/>
          </a:prstGeom>
          <a:solidFill>
            <a:srgbClr val="94BEB5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Periodo</a:t>
            </a:r>
          </a:p>
          <a:p>
            <a:pPr algn="ctr"/>
            <a:r>
              <a:rPr lang="it-IT" sz="120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ellenistico</a:t>
            </a:r>
            <a:endParaRPr lang="it-IT" sz="1200" b="1" dirty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sp>
        <p:nvSpPr>
          <p:cNvPr id="18" name="Arrotonda angolo stesso lato rettangolo 17"/>
          <p:cNvSpPr/>
          <p:nvPr/>
        </p:nvSpPr>
        <p:spPr>
          <a:xfrm>
            <a:off x="6115192" y="2092110"/>
            <a:ext cx="1116656" cy="648000"/>
          </a:xfrm>
          <a:prstGeom prst="round2SameRect">
            <a:avLst/>
          </a:prstGeom>
          <a:solidFill>
            <a:srgbClr val="94BEB5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Periodo</a:t>
            </a:r>
          </a:p>
          <a:p>
            <a:pPr algn="ctr"/>
            <a:r>
              <a:rPr lang="it-IT" sz="120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religioso</a:t>
            </a:r>
            <a:endParaRPr lang="it-IT" sz="1200" b="1" dirty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sp>
        <p:nvSpPr>
          <p:cNvPr id="19" name="Arrotonda angolo stesso lato rettangolo 18"/>
          <p:cNvSpPr/>
          <p:nvPr/>
        </p:nvSpPr>
        <p:spPr>
          <a:xfrm>
            <a:off x="7515320" y="2092110"/>
            <a:ext cx="1116656" cy="648000"/>
          </a:xfrm>
          <a:prstGeom prst="round2SameRect">
            <a:avLst/>
          </a:prstGeom>
          <a:solidFill>
            <a:srgbClr val="94BEB5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Incontro con</a:t>
            </a:r>
            <a:br>
              <a:rPr lang="it-IT" sz="1200" b="1" dirty="0" smtClean="0">
                <a:solidFill>
                  <a:srgbClr val="000000"/>
                </a:solidFill>
                <a:latin typeface="Times New Roman"/>
                <a:cs typeface="Times New Roman"/>
              </a:rPr>
            </a:br>
            <a:r>
              <a:rPr lang="it-IT" sz="120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il pensiero</a:t>
            </a:r>
            <a:br>
              <a:rPr lang="it-IT" sz="1200" b="1" dirty="0" smtClean="0">
                <a:solidFill>
                  <a:srgbClr val="000000"/>
                </a:solidFill>
                <a:latin typeface="Times New Roman"/>
                <a:cs typeface="Times New Roman"/>
              </a:rPr>
            </a:br>
            <a:r>
              <a:rPr lang="it-IT" sz="120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cristiano</a:t>
            </a:r>
            <a:endParaRPr lang="it-IT" sz="1200" b="1" dirty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858567" y="80997"/>
            <a:ext cx="405872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600" dirty="0" smtClean="0">
                <a:solidFill>
                  <a:schemeClr val="bg1"/>
                </a:solidFill>
              </a:rPr>
              <a:t>MAPPA 3. I PERIODI DELLA FILOSOFIA ANTICA</a:t>
            </a:r>
            <a:endParaRPr lang="it-IT" sz="1600" dirty="0">
              <a:solidFill>
                <a:schemeClr val="bg1"/>
              </a:solidFill>
            </a:endParaRPr>
          </a:p>
        </p:txBody>
      </p:sp>
      <p:sp>
        <p:nvSpPr>
          <p:cNvPr id="8" name="Rettangolo arrotondato 7"/>
          <p:cNvSpPr/>
          <p:nvPr/>
        </p:nvSpPr>
        <p:spPr>
          <a:xfrm>
            <a:off x="485870" y="2713884"/>
            <a:ext cx="1260000" cy="1800000"/>
          </a:xfrm>
          <a:prstGeom prst="roundRect">
            <a:avLst>
              <a:gd name="adj" fmla="val 11076"/>
            </a:avLst>
          </a:prstGeom>
          <a:solidFill>
            <a:schemeClr val="bg1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>
            <a:noAutofit/>
          </a:bodyPr>
          <a:lstStyle/>
          <a:p>
            <a:pPr algn="ctr"/>
            <a:r>
              <a:rPr lang="it-IT" sz="120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VI-V sec. a.C.</a:t>
            </a:r>
          </a:p>
          <a:p>
            <a:pPr algn="ctr"/>
            <a:endParaRPr lang="it-IT" sz="1200" dirty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algn="ctr"/>
            <a:r>
              <a:rPr lang="it-IT" sz="12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Problema </a:t>
            </a:r>
          </a:p>
          <a:p>
            <a:pPr algn="ctr"/>
            <a:r>
              <a:rPr lang="it-IT" sz="12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della </a:t>
            </a:r>
            <a:r>
              <a:rPr lang="it-IT" sz="1200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physis</a:t>
            </a:r>
            <a:r>
              <a:rPr lang="it-IT" sz="12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</a:p>
          <a:p>
            <a:pPr algn="ctr"/>
            <a:r>
              <a:rPr lang="it-IT" sz="12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e del cosmo</a:t>
            </a:r>
            <a:endParaRPr lang="it-IT" sz="1200" dirty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sp>
        <p:nvSpPr>
          <p:cNvPr id="9" name="Rettangolo arrotondato 8"/>
          <p:cNvSpPr/>
          <p:nvPr/>
        </p:nvSpPr>
        <p:spPr>
          <a:xfrm>
            <a:off x="1862864" y="2713884"/>
            <a:ext cx="1260000" cy="1800000"/>
          </a:xfrm>
          <a:prstGeom prst="roundRect">
            <a:avLst>
              <a:gd name="adj" fmla="val 11076"/>
            </a:avLst>
          </a:prstGeom>
          <a:solidFill>
            <a:schemeClr val="bg1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>
            <a:noAutofit/>
          </a:bodyPr>
          <a:lstStyle/>
          <a:p>
            <a:pPr algn="ctr"/>
            <a:r>
              <a:rPr lang="it-IT" sz="120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V-IV sec. a.C.</a:t>
            </a:r>
          </a:p>
          <a:p>
            <a:pPr algn="ctr"/>
            <a:endParaRPr lang="it-IT" sz="1200" dirty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algn="ctr"/>
            <a:r>
              <a:rPr lang="it-IT" sz="12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Sofisti e Socrate</a:t>
            </a:r>
            <a:endParaRPr lang="it-IT" sz="1200" dirty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sp>
        <p:nvSpPr>
          <p:cNvPr id="10" name="Rettangolo arrotondato 9"/>
          <p:cNvSpPr/>
          <p:nvPr/>
        </p:nvSpPr>
        <p:spPr>
          <a:xfrm>
            <a:off x="3258573" y="2713884"/>
            <a:ext cx="1260000" cy="1800000"/>
          </a:xfrm>
          <a:prstGeom prst="roundRect">
            <a:avLst>
              <a:gd name="adj" fmla="val 11076"/>
            </a:avLst>
          </a:prstGeom>
          <a:solidFill>
            <a:schemeClr val="bg1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>
            <a:noAutofit/>
          </a:bodyPr>
          <a:lstStyle/>
          <a:p>
            <a:pPr algn="ctr"/>
            <a:r>
              <a:rPr lang="it-IT" sz="120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IV sec. a.C.</a:t>
            </a:r>
          </a:p>
          <a:p>
            <a:pPr algn="ctr"/>
            <a:endParaRPr lang="it-IT" sz="1200" dirty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algn="ctr"/>
            <a:r>
              <a:rPr lang="it-IT" sz="12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Platone e Aristotele (scoperta del soprasensibile)</a:t>
            </a:r>
            <a:endParaRPr lang="it-IT" sz="1200" dirty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sp>
        <p:nvSpPr>
          <p:cNvPr id="11" name="Rettangolo arrotondato 10"/>
          <p:cNvSpPr/>
          <p:nvPr/>
        </p:nvSpPr>
        <p:spPr>
          <a:xfrm>
            <a:off x="4654282" y="2713884"/>
            <a:ext cx="1260000" cy="1800000"/>
          </a:xfrm>
          <a:prstGeom prst="roundRect">
            <a:avLst>
              <a:gd name="adj" fmla="val 11076"/>
            </a:avLst>
          </a:prstGeom>
          <a:solidFill>
            <a:schemeClr val="bg1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>
            <a:noAutofit/>
          </a:bodyPr>
          <a:lstStyle/>
          <a:p>
            <a:pPr algn="ctr"/>
            <a:r>
              <a:rPr lang="it-IT" sz="120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IV sec. a.C</a:t>
            </a:r>
            <a:r>
              <a:rPr lang="it-IT" sz="1200" b="1" dirty="0">
                <a:solidFill>
                  <a:srgbClr val="000000"/>
                </a:solidFill>
                <a:latin typeface="Times New Roman"/>
                <a:cs typeface="Times New Roman"/>
              </a:rPr>
              <a:t>.</a:t>
            </a:r>
            <a:endParaRPr lang="it-IT" sz="1200" b="1" dirty="0" smtClean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algn="ctr"/>
            <a:r>
              <a:rPr lang="it-IT" sz="120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II</a:t>
            </a:r>
            <a:r>
              <a:rPr lang="it-IT" sz="1200" b="1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it-IT" sz="120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sec. d.C.</a:t>
            </a:r>
          </a:p>
          <a:p>
            <a:pPr algn="ctr"/>
            <a:endParaRPr lang="it-IT" sz="1200" dirty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algn="ctr"/>
            <a:r>
              <a:rPr lang="it-IT" sz="12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Epicureismo</a:t>
            </a:r>
          </a:p>
          <a:p>
            <a:pPr algn="ctr"/>
            <a:r>
              <a:rPr lang="it-IT" sz="12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Stoicismo</a:t>
            </a:r>
          </a:p>
          <a:p>
            <a:pPr algn="ctr"/>
            <a:r>
              <a:rPr lang="it-IT" sz="12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Scetticismo</a:t>
            </a:r>
          </a:p>
          <a:p>
            <a:pPr algn="ctr"/>
            <a:r>
              <a:rPr lang="it-IT" sz="12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Eclettismo</a:t>
            </a:r>
            <a:endParaRPr lang="it-IT" sz="1200" dirty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sp>
        <p:nvSpPr>
          <p:cNvPr id="12" name="Rettangolo arrotondato 11"/>
          <p:cNvSpPr/>
          <p:nvPr/>
        </p:nvSpPr>
        <p:spPr>
          <a:xfrm>
            <a:off x="6049991" y="2713884"/>
            <a:ext cx="1260000" cy="1800000"/>
          </a:xfrm>
          <a:prstGeom prst="roundRect">
            <a:avLst>
              <a:gd name="adj" fmla="val 11076"/>
            </a:avLst>
          </a:prstGeom>
          <a:solidFill>
            <a:schemeClr val="bg1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>
            <a:noAutofit/>
          </a:bodyPr>
          <a:lstStyle/>
          <a:p>
            <a:pPr algn="ctr"/>
            <a:r>
              <a:rPr lang="it-IT" sz="120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II-IV sec. d.C.</a:t>
            </a:r>
          </a:p>
          <a:p>
            <a:pPr algn="ctr"/>
            <a:endParaRPr lang="it-IT" sz="1200" dirty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algn="ctr"/>
            <a:r>
              <a:rPr lang="it-IT" sz="12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Neoplatonismo</a:t>
            </a:r>
            <a:endParaRPr lang="it-IT" sz="1200" dirty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sp>
        <p:nvSpPr>
          <p:cNvPr id="14" name="Rettangolo arrotondato 13"/>
          <p:cNvSpPr/>
          <p:nvPr/>
        </p:nvSpPr>
        <p:spPr>
          <a:xfrm>
            <a:off x="7445701" y="2713884"/>
            <a:ext cx="1260000" cy="1800000"/>
          </a:xfrm>
          <a:prstGeom prst="roundRect">
            <a:avLst>
              <a:gd name="adj" fmla="val 11076"/>
            </a:avLst>
          </a:prstGeom>
          <a:solidFill>
            <a:schemeClr val="bg1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>
            <a:noAutofit/>
          </a:bodyPr>
          <a:lstStyle/>
          <a:p>
            <a:pPr algn="ctr"/>
            <a:endParaRPr lang="it-IT" sz="1200" b="1" dirty="0" smtClean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algn="ctr"/>
            <a:endParaRPr lang="it-IT" sz="1200" dirty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algn="ctr"/>
            <a:r>
              <a:rPr lang="it-IT" sz="12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Riflessione razionale sui dogmi del Cristianesimo</a:t>
            </a:r>
            <a:endParaRPr lang="it-IT" sz="1200" dirty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sp>
        <p:nvSpPr>
          <p:cNvPr id="2" name="Anello 1"/>
          <p:cNvSpPr/>
          <p:nvPr/>
        </p:nvSpPr>
        <p:spPr>
          <a:xfrm>
            <a:off x="142621" y="-28430"/>
            <a:ext cx="573942" cy="568636"/>
          </a:xfrm>
          <a:prstGeom prst="donut">
            <a:avLst/>
          </a:prstGeom>
          <a:solidFill>
            <a:srgbClr val="94BEB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03541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7" name="Connettore 4 36"/>
          <p:cNvCxnSpPr>
            <a:stCxn id="7" idx="3"/>
            <a:endCxn id="11" idx="0"/>
          </p:cNvCxnSpPr>
          <p:nvPr/>
        </p:nvCxnSpPr>
        <p:spPr>
          <a:xfrm flipH="1">
            <a:off x="3031325" y="3021677"/>
            <a:ext cx="2687935" cy="1671553"/>
          </a:xfrm>
          <a:prstGeom prst="bentConnector4">
            <a:avLst>
              <a:gd name="adj1" fmla="val 6174"/>
              <a:gd name="adj2" fmla="val 89681"/>
            </a:avLst>
          </a:prstGeom>
          <a:ln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Connettore 4 29"/>
          <p:cNvCxnSpPr>
            <a:stCxn id="8" idx="3"/>
            <a:endCxn id="16" idx="0"/>
          </p:cNvCxnSpPr>
          <p:nvPr/>
        </p:nvCxnSpPr>
        <p:spPr>
          <a:xfrm flipH="1">
            <a:off x="4449133" y="2997713"/>
            <a:ext cx="4105745" cy="2540693"/>
          </a:xfrm>
          <a:prstGeom prst="bentConnector4">
            <a:avLst>
              <a:gd name="adj1" fmla="val 2841"/>
              <a:gd name="adj2" fmla="val 89210"/>
            </a:avLst>
          </a:prstGeom>
          <a:ln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4 26"/>
          <p:cNvCxnSpPr>
            <a:stCxn id="5" idx="3"/>
            <a:endCxn id="9" idx="0"/>
          </p:cNvCxnSpPr>
          <p:nvPr/>
        </p:nvCxnSpPr>
        <p:spPr>
          <a:xfrm flipH="1">
            <a:off x="1624297" y="3021677"/>
            <a:ext cx="1280908" cy="1005917"/>
          </a:xfrm>
          <a:prstGeom prst="bentConnector4">
            <a:avLst>
              <a:gd name="adj1" fmla="val 21618"/>
              <a:gd name="adj2" fmla="val 85299"/>
            </a:avLst>
          </a:prstGeom>
          <a:ln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Rettangolo arrotondato 12"/>
          <p:cNvSpPr/>
          <p:nvPr/>
        </p:nvSpPr>
        <p:spPr>
          <a:xfrm>
            <a:off x="3314009" y="2008290"/>
            <a:ext cx="2218056" cy="312182"/>
          </a:xfrm>
          <a:prstGeom prst="roundRect">
            <a:avLst>
              <a:gd name="adj" fmla="val 11076"/>
            </a:avLst>
          </a:prstGeom>
          <a:solidFill>
            <a:srgbClr val="94BEB5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it-IT" sz="130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Sensitiva</a:t>
            </a:r>
          </a:p>
        </p:txBody>
      </p:sp>
      <p:sp>
        <p:nvSpPr>
          <p:cNvPr id="14" name="Rettangolo arrotondato 13"/>
          <p:cNvSpPr/>
          <p:nvPr/>
        </p:nvSpPr>
        <p:spPr>
          <a:xfrm>
            <a:off x="6136763" y="2008290"/>
            <a:ext cx="2218056" cy="312182"/>
          </a:xfrm>
          <a:prstGeom prst="roundRect">
            <a:avLst>
              <a:gd name="adj" fmla="val 11076"/>
            </a:avLst>
          </a:prstGeom>
          <a:solidFill>
            <a:srgbClr val="94BEB5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it-IT" sz="130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Razionale</a:t>
            </a:r>
          </a:p>
        </p:txBody>
      </p:sp>
      <p:sp>
        <p:nvSpPr>
          <p:cNvPr id="12" name="Rettangolo arrotondato 11"/>
          <p:cNvSpPr/>
          <p:nvPr/>
        </p:nvSpPr>
        <p:spPr>
          <a:xfrm>
            <a:off x="495788" y="1970383"/>
            <a:ext cx="2218056" cy="312182"/>
          </a:xfrm>
          <a:prstGeom prst="roundRect">
            <a:avLst>
              <a:gd name="adj" fmla="val 11076"/>
            </a:avLst>
          </a:prstGeom>
          <a:solidFill>
            <a:srgbClr val="94BEB5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it-IT" sz="130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Vegetativa</a:t>
            </a:r>
          </a:p>
        </p:txBody>
      </p:sp>
      <p:sp>
        <p:nvSpPr>
          <p:cNvPr id="5" name="Rettangolo arrotondato 4"/>
          <p:cNvSpPr/>
          <p:nvPr/>
        </p:nvSpPr>
        <p:spPr>
          <a:xfrm>
            <a:off x="343389" y="2311523"/>
            <a:ext cx="2561816" cy="1420307"/>
          </a:xfrm>
          <a:prstGeom prst="roundRect">
            <a:avLst>
              <a:gd name="adj" fmla="val 11076"/>
            </a:avLst>
          </a:prstGeom>
          <a:solidFill>
            <a:srgbClr val="FFFFFF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>
            <a:noAutofit/>
          </a:bodyPr>
          <a:lstStyle/>
          <a:p>
            <a:pPr marL="285750" indent="-285750">
              <a:buFont typeface="Arial"/>
              <a:buChar char="•"/>
            </a:pPr>
            <a:r>
              <a:rPr lang="it-IT" sz="1300" dirty="0" smtClean="0">
                <a:solidFill>
                  <a:schemeClr val="tx1"/>
                </a:solidFill>
                <a:latin typeface="Times New Roman"/>
                <a:cs typeface="Times New Roman"/>
              </a:rPr>
              <a:t>Nutrizione</a:t>
            </a:r>
          </a:p>
          <a:p>
            <a:pPr algn="ctr"/>
            <a:r>
              <a:rPr lang="it-IT" sz="1300" dirty="0" smtClean="0">
                <a:solidFill>
                  <a:schemeClr val="tx1"/>
                </a:solidFill>
                <a:latin typeface="Times New Roman"/>
                <a:cs typeface="Times New Roman"/>
              </a:rPr>
              <a:t>Assimilazione della materia</a:t>
            </a:r>
          </a:p>
          <a:p>
            <a:pPr marL="285750" indent="-285750">
              <a:buFont typeface="Arial"/>
              <a:buChar char="•"/>
            </a:pPr>
            <a:r>
              <a:rPr lang="it-IT" sz="1300" dirty="0" smtClean="0">
                <a:solidFill>
                  <a:schemeClr val="tx1"/>
                </a:solidFill>
                <a:latin typeface="Times New Roman"/>
                <a:cs typeface="Times New Roman"/>
              </a:rPr>
              <a:t>Accrescimento</a:t>
            </a:r>
          </a:p>
          <a:p>
            <a:pPr marL="285750" indent="-285750">
              <a:buFont typeface="Arial"/>
              <a:buChar char="•"/>
            </a:pPr>
            <a:r>
              <a:rPr lang="it-IT" sz="1300" dirty="0" smtClean="0">
                <a:solidFill>
                  <a:schemeClr val="tx1"/>
                </a:solidFill>
                <a:latin typeface="Times New Roman"/>
                <a:cs typeface="Times New Roman"/>
              </a:rPr>
              <a:t>Riproduzione</a:t>
            </a:r>
            <a:endParaRPr lang="it-IT" sz="1300" dirty="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sp>
        <p:nvSpPr>
          <p:cNvPr id="7" name="Rettangolo arrotondato 6"/>
          <p:cNvSpPr/>
          <p:nvPr/>
        </p:nvSpPr>
        <p:spPr>
          <a:xfrm>
            <a:off x="3157444" y="2311523"/>
            <a:ext cx="2561816" cy="1420307"/>
          </a:xfrm>
          <a:prstGeom prst="roundRect">
            <a:avLst>
              <a:gd name="adj" fmla="val 11076"/>
            </a:avLst>
          </a:prstGeom>
          <a:solidFill>
            <a:srgbClr val="FFFFFF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>
            <a:noAutofit/>
          </a:bodyPr>
          <a:lstStyle/>
          <a:p>
            <a:pPr marL="285750" indent="-285750">
              <a:buFont typeface="Arial"/>
              <a:buChar char="•"/>
            </a:pPr>
            <a:r>
              <a:rPr lang="it-IT" sz="1300" dirty="0" smtClean="0">
                <a:solidFill>
                  <a:schemeClr val="tx1"/>
                </a:solidFill>
                <a:latin typeface="Times New Roman"/>
                <a:cs typeface="Times New Roman"/>
              </a:rPr>
              <a:t>Sensazione</a:t>
            </a:r>
          </a:p>
          <a:p>
            <a:pPr algn="ctr"/>
            <a:r>
              <a:rPr lang="it-IT" sz="1300" dirty="0" smtClean="0">
                <a:solidFill>
                  <a:schemeClr val="tx1"/>
                </a:solidFill>
                <a:latin typeface="Times New Roman"/>
                <a:cs typeface="Times New Roman"/>
              </a:rPr>
              <a:t>assimilazione delle </a:t>
            </a:r>
            <a:br>
              <a:rPr lang="it-IT" sz="1300" dirty="0" smtClean="0">
                <a:solidFill>
                  <a:schemeClr val="tx1"/>
                </a:solidFill>
                <a:latin typeface="Times New Roman"/>
                <a:cs typeface="Times New Roman"/>
              </a:rPr>
            </a:br>
            <a:r>
              <a:rPr lang="it-IT" sz="1300" dirty="0" smtClean="0">
                <a:solidFill>
                  <a:schemeClr val="tx1"/>
                </a:solidFill>
                <a:latin typeface="Times New Roman"/>
                <a:cs typeface="Times New Roman"/>
              </a:rPr>
              <a:t>forme sensibili</a:t>
            </a:r>
          </a:p>
          <a:p>
            <a:pPr marL="285750" indent="-285750">
              <a:buFont typeface="Arial"/>
              <a:buChar char="•"/>
            </a:pPr>
            <a:r>
              <a:rPr lang="it-IT" sz="1300" dirty="0" smtClean="0">
                <a:solidFill>
                  <a:schemeClr val="tx1"/>
                </a:solidFill>
                <a:latin typeface="Times New Roman"/>
                <a:cs typeface="Times New Roman"/>
              </a:rPr>
              <a:t>Appetito (desiderio)</a:t>
            </a:r>
          </a:p>
          <a:p>
            <a:pPr marL="285750" indent="-285750">
              <a:buFont typeface="Arial"/>
              <a:buChar char="•"/>
            </a:pPr>
            <a:r>
              <a:rPr lang="it-IT" sz="1300" dirty="0" smtClean="0">
                <a:solidFill>
                  <a:schemeClr val="tx1"/>
                </a:solidFill>
                <a:latin typeface="Times New Roman"/>
                <a:cs typeface="Times New Roman"/>
              </a:rPr>
              <a:t>Movimento</a:t>
            </a:r>
          </a:p>
        </p:txBody>
      </p:sp>
      <p:sp>
        <p:nvSpPr>
          <p:cNvPr id="8" name="Rettangolo arrotondato 7"/>
          <p:cNvSpPr/>
          <p:nvPr/>
        </p:nvSpPr>
        <p:spPr>
          <a:xfrm>
            <a:off x="5993062" y="2287559"/>
            <a:ext cx="2561816" cy="1420307"/>
          </a:xfrm>
          <a:prstGeom prst="roundRect">
            <a:avLst>
              <a:gd name="adj" fmla="val 11076"/>
            </a:avLst>
          </a:prstGeom>
          <a:solidFill>
            <a:srgbClr val="FFFFFF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>
            <a:noAutofit/>
          </a:bodyPr>
          <a:lstStyle/>
          <a:p>
            <a:pPr marL="171450" indent="-171450">
              <a:buFont typeface="Arial"/>
              <a:buChar char="•"/>
            </a:pPr>
            <a:r>
              <a:rPr lang="it-IT" sz="1300" dirty="0" smtClean="0">
                <a:solidFill>
                  <a:schemeClr val="tx1"/>
                </a:solidFill>
                <a:latin typeface="Times New Roman"/>
                <a:cs typeface="Times New Roman"/>
              </a:rPr>
              <a:t>Intelletto potenziale</a:t>
            </a:r>
          </a:p>
          <a:p>
            <a:pPr algn="ctr"/>
            <a:r>
              <a:rPr lang="it-IT" sz="1300" dirty="0" smtClean="0">
                <a:solidFill>
                  <a:schemeClr val="tx1"/>
                </a:solidFill>
                <a:latin typeface="Times New Roman"/>
                <a:cs typeface="Times New Roman"/>
              </a:rPr>
              <a:t>conoscenza delle forme intelligibili</a:t>
            </a:r>
          </a:p>
          <a:p>
            <a:pPr marL="171450" indent="-171450">
              <a:buFont typeface="Arial"/>
              <a:buChar char="•"/>
            </a:pPr>
            <a:r>
              <a:rPr lang="it-IT" sz="1300" dirty="0" smtClean="0">
                <a:solidFill>
                  <a:schemeClr val="tx1"/>
                </a:solidFill>
                <a:latin typeface="Times New Roman"/>
                <a:cs typeface="Times New Roman"/>
              </a:rPr>
              <a:t>Intelletto agente </a:t>
            </a:r>
            <a:br>
              <a:rPr lang="it-IT" sz="1300" dirty="0" smtClean="0">
                <a:solidFill>
                  <a:schemeClr val="tx1"/>
                </a:solidFill>
                <a:latin typeface="Times New Roman"/>
                <a:cs typeface="Times New Roman"/>
              </a:rPr>
            </a:br>
            <a:r>
              <a:rPr lang="it-IT" sz="1300" dirty="0" smtClean="0">
                <a:solidFill>
                  <a:schemeClr val="tx1"/>
                </a:solidFill>
                <a:latin typeface="Times New Roman"/>
                <a:cs typeface="Times New Roman"/>
              </a:rPr>
              <a:t>(immortale ed eterno, </a:t>
            </a:r>
            <a:br>
              <a:rPr lang="it-IT" sz="1300" dirty="0" smtClean="0">
                <a:solidFill>
                  <a:schemeClr val="tx1"/>
                </a:solidFill>
                <a:latin typeface="Times New Roman"/>
                <a:cs typeface="Times New Roman"/>
              </a:rPr>
            </a:br>
            <a:r>
              <a:rPr lang="it-IT" sz="1300" dirty="0" smtClean="0">
                <a:solidFill>
                  <a:schemeClr val="tx1"/>
                </a:solidFill>
                <a:latin typeface="Times New Roman"/>
                <a:cs typeface="Times New Roman"/>
              </a:rPr>
              <a:t>irriducibile al corpo)</a:t>
            </a:r>
          </a:p>
        </p:txBody>
      </p:sp>
      <p:sp>
        <p:nvSpPr>
          <p:cNvPr id="9" name="Rettangolo arrotondato 8"/>
          <p:cNvSpPr/>
          <p:nvPr/>
        </p:nvSpPr>
        <p:spPr>
          <a:xfrm>
            <a:off x="343389" y="4027594"/>
            <a:ext cx="2561816" cy="365354"/>
          </a:xfrm>
          <a:prstGeom prst="roundRect">
            <a:avLst>
              <a:gd name="adj" fmla="val 11076"/>
            </a:avLst>
          </a:prstGeom>
          <a:solidFill>
            <a:srgbClr val="FFFFFF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it-IT" sz="1300" b="1" dirty="0" smtClean="0">
                <a:solidFill>
                  <a:schemeClr val="tx1"/>
                </a:solidFill>
                <a:latin typeface="Times New Roman"/>
                <a:cs typeface="Times New Roman"/>
              </a:rPr>
              <a:t>Piante</a:t>
            </a:r>
            <a:endParaRPr lang="it-IT" sz="1300" b="1" dirty="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sp>
        <p:nvSpPr>
          <p:cNvPr id="11" name="Rettangolo arrotondato 10"/>
          <p:cNvSpPr/>
          <p:nvPr/>
        </p:nvSpPr>
        <p:spPr>
          <a:xfrm>
            <a:off x="343389" y="4693230"/>
            <a:ext cx="5375871" cy="365354"/>
          </a:xfrm>
          <a:prstGeom prst="roundRect">
            <a:avLst>
              <a:gd name="adj" fmla="val 11076"/>
            </a:avLst>
          </a:prstGeom>
          <a:solidFill>
            <a:srgbClr val="FFFFFF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it-IT" sz="1300" b="1" dirty="0" smtClean="0">
                <a:solidFill>
                  <a:schemeClr val="tx1"/>
                </a:solidFill>
                <a:latin typeface="Times New Roman"/>
                <a:cs typeface="Times New Roman"/>
              </a:rPr>
              <a:t>Animali</a:t>
            </a:r>
            <a:endParaRPr lang="it-IT" sz="1300" b="1" dirty="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sp>
        <p:nvSpPr>
          <p:cNvPr id="15" name="Rettangolo arrotondato 14"/>
          <p:cNvSpPr/>
          <p:nvPr/>
        </p:nvSpPr>
        <p:spPr>
          <a:xfrm>
            <a:off x="343391" y="909538"/>
            <a:ext cx="8211489" cy="328612"/>
          </a:xfrm>
          <a:prstGeom prst="roundRect">
            <a:avLst>
              <a:gd name="adj" fmla="val 11076"/>
            </a:avLst>
          </a:prstGeom>
          <a:solidFill>
            <a:srgbClr val="94BEB5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it-IT" sz="140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Anima (forma)              entelechia del Corpo (materia)</a:t>
            </a:r>
          </a:p>
        </p:txBody>
      </p:sp>
      <p:sp>
        <p:nvSpPr>
          <p:cNvPr id="16" name="Rettangolo arrotondato 15"/>
          <p:cNvSpPr/>
          <p:nvPr/>
        </p:nvSpPr>
        <p:spPr>
          <a:xfrm>
            <a:off x="343389" y="5538406"/>
            <a:ext cx="8211488" cy="365354"/>
          </a:xfrm>
          <a:prstGeom prst="roundRect">
            <a:avLst>
              <a:gd name="adj" fmla="val 11076"/>
            </a:avLst>
          </a:prstGeom>
          <a:solidFill>
            <a:srgbClr val="FFFFFF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it-IT" sz="1300" b="1" dirty="0" smtClean="0">
                <a:solidFill>
                  <a:schemeClr val="tx1"/>
                </a:solidFill>
                <a:latin typeface="Times New Roman"/>
                <a:cs typeface="Times New Roman"/>
              </a:rPr>
              <a:t>Uomo</a:t>
            </a:r>
            <a:endParaRPr lang="it-IT" sz="1300" b="1" dirty="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sp>
        <p:nvSpPr>
          <p:cNvPr id="19" name="CasellaDiTesto 18"/>
          <p:cNvSpPr txBox="1"/>
          <p:nvPr/>
        </p:nvSpPr>
        <p:spPr>
          <a:xfrm>
            <a:off x="858567" y="80997"/>
            <a:ext cx="23286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600" dirty="0" smtClean="0">
                <a:solidFill>
                  <a:schemeClr val="bg1"/>
                </a:solidFill>
              </a:rPr>
              <a:t>MAPPA 6. LA PSICOLOGIA</a:t>
            </a:r>
            <a:endParaRPr lang="it-IT" sz="1600" dirty="0">
              <a:solidFill>
                <a:schemeClr val="bg1"/>
              </a:solidFill>
            </a:endParaRPr>
          </a:p>
        </p:txBody>
      </p:sp>
      <p:sp>
        <p:nvSpPr>
          <p:cNvPr id="20" name="Anello 19"/>
          <p:cNvSpPr/>
          <p:nvPr/>
        </p:nvSpPr>
        <p:spPr>
          <a:xfrm>
            <a:off x="142621" y="8557"/>
            <a:ext cx="573942" cy="568636"/>
          </a:xfrm>
          <a:prstGeom prst="donut">
            <a:avLst/>
          </a:prstGeom>
          <a:solidFill>
            <a:srgbClr val="94BEB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cxnSp>
        <p:nvCxnSpPr>
          <p:cNvPr id="21" name="Connettore 2 20"/>
          <p:cNvCxnSpPr>
            <a:endCxn id="12" idx="0"/>
          </p:cNvCxnSpPr>
          <p:nvPr/>
        </p:nvCxnSpPr>
        <p:spPr>
          <a:xfrm flipH="1">
            <a:off x="1604816" y="1238150"/>
            <a:ext cx="19481" cy="732233"/>
          </a:xfrm>
          <a:prstGeom prst="straightConnector1">
            <a:avLst/>
          </a:prstGeom>
          <a:ln w="38100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2 24"/>
          <p:cNvCxnSpPr/>
          <p:nvPr/>
        </p:nvCxnSpPr>
        <p:spPr>
          <a:xfrm flipH="1">
            <a:off x="4423723" y="1276057"/>
            <a:ext cx="19481" cy="732233"/>
          </a:xfrm>
          <a:prstGeom prst="straightConnector1">
            <a:avLst/>
          </a:prstGeom>
          <a:ln w="38100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Connettore 2 25"/>
          <p:cNvCxnSpPr/>
          <p:nvPr/>
        </p:nvCxnSpPr>
        <p:spPr>
          <a:xfrm flipH="1">
            <a:off x="7268583" y="1276057"/>
            <a:ext cx="19481" cy="732233"/>
          </a:xfrm>
          <a:prstGeom prst="straightConnector1">
            <a:avLst/>
          </a:prstGeom>
          <a:ln w="38100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Connettore 4 47"/>
          <p:cNvCxnSpPr>
            <a:stCxn id="5" idx="1"/>
            <a:endCxn id="9" idx="0"/>
          </p:cNvCxnSpPr>
          <p:nvPr/>
        </p:nvCxnSpPr>
        <p:spPr>
          <a:xfrm rot="10800000" flipH="1" flipV="1">
            <a:off x="343389" y="3021676"/>
            <a:ext cx="1280908" cy="1005917"/>
          </a:xfrm>
          <a:prstGeom prst="bentConnector4">
            <a:avLst>
              <a:gd name="adj1" fmla="val -17847"/>
              <a:gd name="adj2" fmla="val 85299"/>
            </a:avLst>
          </a:prstGeom>
          <a:ln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Connettore 4 50"/>
          <p:cNvCxnSpPr>
            <a:stCxn id="5" idx="1"/>
            <a:endCxn id="11" idx="0"/>
          </p:cNvCxnSpPr>
          <p:nvPr/>
        </p:nvCxnSpPr>
        <p:spPr>
          <a:xfrm rot="10800000" flipH="1" flipV="1">
            <a:off x="343389" y="3021676"/>
            <a:ext cx="2687936" cy="1671553"/>
          </a:xfrm>
          <a:prstGeom prst="bentConnector4">
            <a:avLst>
              <a:gd name="adj1" fmla="val -8505"/>
              <a:gd name="adj2" fmla="val 89682"/>
            </a:avLst>
          </a:prstGeom>
          <a:ln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Connettore 4 53"/>
          <p:cNvCxnSpPr>
            <a:stCxn id="5" idx="1"/>
            <a:endCxn id="16" idx="0"/>
          </p:cNvCxnSpPr>
          <p:nvPr/>
        </p:nvCxnSpPr>
        <p:spPr>
          <a:xfrm rot="10800000" flipH="1" flipV="1">
            <a:off x="343389" y="3021676"/>
            <a:ext cx="4105744" cy="2516729"/>
          </a:xfrm>
          <a:prstGeom prst="bentConnector4">
            <a:avLst>
              <a:gd name="adj1" fmla="val -5568"/>
              <a:gd name="adj2" fmla="val 89093"/>
            </a:avLst>
          </a:prstGeom>
          <a:ln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Connettore 2 61"/>
          <p:cNvCxnSpPr/>
          <p:nvPr/>
        </p:nvCxnSpPr>
        <p:spPr>
          <a:xfrm>
            <a:off x="3637256" y="1121938"/>
            <a:ext cx="505517" cy="0"/>
          </a:xfrm>
          <a:prstGeom prst="straightConnector1">
            <a:avLst/>
          </a:prstGeom>
          <a:ln w="38100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2297469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tangolo arrotondato 14"/>
          <p:cNvSpPr/>
          <p:nvPr/>
        </p:nvSpPr>
        <p:spPr>
          <a:xfrm>
            <a:off x="807251" y="3734749"/>
            <a:ext cx="4771275" cy="2431307"/>
          </a:xfrm>
          <a:prstGeom prst="roundRect">
            <a:avLst>
              <a:gd name="adj" fmla="val 11076"/>
            </a:avLst>
          </a:prstGeom>
          <a:solidFill>
            <a:schemeClr val="bg1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>
              <a:tabLst>
                <a:tab pos="93663" algn="l"/>
                <a:tab pos="1968500" algn="l"/>
                <a:tab pos="3763963" algn="l"/>
                <a:tab pos="5557838" algn="l"/>
              </a:tabLst>
            </a:pPr>
            <a: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	</a:t>
            </a:r>
          </a:p>
        </p:txBody>
      </p:sp>
      <p:sp>
        <p:nvSpPr>
          <p:cNvPr id="5" name="Rettangolo arrotondato 4"/>
          <p:cNvSpPr/>
          <p:nvPr/>
        </p:nvSpPr>
        <p:spPr>
          <a:xfrm>
            <a:off x="3799806" y="1029442"/>
            <a:ext cx="2240257" cy="312182"/>
          </a:xfrm>
          <a:prstGeom prst="roundRect">
            <a:avLst>
              <a:gd name="adj" fmla="val 11076"/>
            </a:avLst>
          </a:prstGeom>
          <a:solidFill>
            <a:srgbClr val="FFFFFF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it-IT" sz="1300" dirty="0" smtClean="0">
                <a:solidFill>
                  <a:schemeClr val="tx1"/>
                </a:solidFill>
                <a:latin typeface="Times New Roman"/>
                <a:cs typeface="Times New Roman"/>
              </a:rPr>
              <a:t>Vivere secondo </a:t>
            </a:r>
            <a:r>
              <a:rPr lang="it-IT" sz="1300" b="1" dirty="0" smtClean="0">
                <a:solidFill>
                  <a:schemeClr val="tx1"/>
                </a:solidFill>
                <a:latin typeface="Times New Roman"/>
                <a:cs typeface="Times New Roman"/>
              </a:rPr>
              <a:t>ragione</a:t>
            </a:r>
            <a:endParaRPr lang="it-IT" sz="1200" b="1" dirty="0" smtClean="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sp>
        <p:nvSpPr>
          <p:cNvPr id="7" name="Rettangolo arrotondato 6"/>
          <p:cNvSpPr/>
          <p:nvPr/>
        </p:nvSpPr>
        <p:spPr>
          <a:xfrm>
            <a:off x="2566715" y="1726773"/>
            <a:ext cx="2240257" cy="312182"/>
          </a:xfrm>
          <a:prstGeom prst="roundRect">
            <a:avLst>
              <a:gd name="adj" fmla="val 11076"/>
            </a:avLst>
          </a:prstGeom>
          <a:solidFill>
            <a:srgbClr val="FFFFFF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it-IT" sz="1300" dirty="0" smtClean="0">
                <a:solidFill>
                  <a:schemeClr val="tx1"/>
                </a:solidFill>
                <a:latin typeface="Times New Roman"/>
                <a:cs typeface="Times New Roman"/>
              </a:rPr>
              <a:t>Dominio delle </a:t>
            </a:r>
            <a:r>
              <a:rPr lang="it-IT" sz="1300" b="1" dirty="0" smtClean="0">
                <a:solidFill>
                  <a:schemeClr val="tx1"/>
                </a:solidFill>
                <a:latin typeface="Times New Roman"/>
                <a:cs typeface="Times New Roman"/>
              </a:rPr>
              <a:t>passioni</a:t>
            </a:r>
            <a:endParaRPr lang="it-IT" sz="1200" b="1" dirty="0" smtClean="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sp>
        <p:nvSpPr>
          <p:cNvPr id="8" name="Rettangolo arrotondato 7"/>
          <p:cNvSpPr/>
          <p:nvPr/>
        </p:nvSpPr>
        <p:spPr>
          <a:xfrm>
            <a:off x="4988705" y="1726773"/>
            <a:ext cx="2240257" cy="525780"/>
          </a:xfrm>
          <a:prstGeom prst="roundRect">
            <a:avLst>
              <a:gd name="adj" fmla="val 11076"/>
            </a:avLst>
          </a:prstGeom>
          <a:solidFill>
            <a:srgbClr val="FFFFFF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it-IT" sz="1300" dirty="0" smtClean="0">
                <a:solidFill>
                  <a:schemeClr val="tx1"/>
                </a:solidFill>
                <a:latin typeface="Times New Roman"/>
                <a:cs typeface="Times New Roman"/>
              </a:rPr>
              <a:t>Conoscenza </a:t>
            </a:r>
            <a:br>
              <a:rPr lang="it-IT" sz="1300" dirty="0" smtClean="0">
                <a:solidFill>
                  <a:schemeClr val="tx1"/>
                </a:solidFill>
                <a:latin typeface="Times New Roman"/>
                <a:cs typeface="Times New Roman"/>
              </a:rPr>
            </a:br>
            <a:r>
              <a:rPr lang="it-IT" sz="1300" dirty="0" smtClean="0">
                <a:solidFill>
                  <a:schemeClr val="tx1"/>
                </a:solidFill>
                <a:latin typeface="Times New Roman"/>
                <a:cs typeface="Times New Roman"/>
              </a:rPr>
              <a:t>delle </a:t>
            </a:r>
            <a:r>
              <a:rPr lang="it-IT" sz="1300" b="1" dirty="0" smtClean="0">
                <a:solidFill>
                  <a:schemeClr val="tx1"/>
                </a:solidFill>
                <a:latin typeface="Times New Roman"/>
                <a:cs typeface="Times New Roman"/>
              </a:rPr>
              <a:t>realtà immutabili</a:t>
            </a:r>
            <a:endParaRPr lang="it-IT" sz="1200" b="1" dirty="0" smtClean="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sp>
        <p:nvSpPr>
          <p:cNvPr id="9" name="Rettangolo arrotondato 8"/>
          <p:cNvSpPr/>
          <p:nvPr/>
        </p:nvSpPr>
        <p:spPr>
          <a:xfrm>
            <a:off x="2566715" y="2520830"/>
            <a:ext cx="2240257" cy="312182"/>
          </a:xfrm>
          <a:prstGeom prst="roundRect">
            <a:avLst>
              <a:gd name="adj" fmla="val 11076"/>
            </a:avLst>
          </a:prstGeom>
          <a:solidFill>
            <a:srgbClr val="FFFFFF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it-IT" sz="1300" b="1" dirty="0" smtClean="0">
                <a:solidFill>
                  <a:schemeClr val="tx1"/>
                </a:solidFill>
                <a:latin typeface="Times New Roman"/>
                <a:cs typeface="Times New Roman"/>
              </a:rPr>
              <a:t>Virtù etiche</a:t>
            </a:r>
            <a:endParaRPr lang="it-IT" sz="1200" b="1" dirty="0" smtClean="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sp>
        <p:nvSpPr>
          <p:cNvPr id="10" name="Rettangolo arrotondato 9"/>
          <p:cNvSpPr/>
          <p:nvPr/>
        </p:nvSpPr>
        <p:spPr>
          <a:xfrm>
            <a:off x="4988705" y="2537028"/>
            <a:ext cx="2240257" cy="312182"/>
          </a:xfrm>
          <a:prstGeom prst="roundRect">
            <a:avLst>
              <a:gd name="adj" fmla="val 11076"/>
            </a:avLst>
          </a:prstGeom>
          <a:solidFill>
            <a:srgbClr val="FFFFFF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it-IT" sz="1300" b="1" dirty="0" smtClean="0">
                <a:solidFill>
                  <a:schemeClr val="tx1"/>
                </a:solidFill>
                <a:latin typeface="Times New Roman"/>
                <a:cs typeface="Times New Roman"/>
              </a:rPr>
              <a:t>Virtù dianoetiche</a:t>
            </a:r>
            <a:endParaRPr lang="it-IT" sz="1200" b="1" dirty="0" smtClean="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sp>
        <p:nvSpPr>
          <p:cNvPr id="11" name="Rettangolo arrotondato 10"/>
          <p:cNvSpPr/>
          <p:nvPr/>
        </p:nvSpPr>
        <p:spPr>
          <a:xfrm>
            <a:off x="2566715" y="3154969"/>
            <a:ext cx="2240257" cy="312182"/>
          </a:xfrm>
          <a:prstGeom prst="roundRect">
            <a:avLst>
              <a:gd name="adj" fmla="val 11076"/>
            </a:avLst>
          </a:prstGeom>
          <a:solidFill>
            <a:srgbClr val="FFFFFF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it-IT" sz="1300" b="1" dirty="0" smtClean="0">
                <a:solidFill>
                  <a:schemeClr val="tx1"/>
                </a:solidFill>
                <a:latin typeface="Times New Roman"/>
                <a:cs typeface="Times New Roman"/>
              </a:rPr>
              <a:t>Giustizia</a:t>
            </a:r>
            <a:endParaRPr lang="it-IT" sz="1200" b="1" dirty="0" smtClean="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sp>
        <p:nvSpPr>
          <p:cNvPr id="12" name="Rettangolo arrotondato 11"/>
          <p:cNvSpPr/>
          <p:nvPr/>
        </p:nvSpPr>
        <p:spPr>
          <a:xfrm>
            <a:off x="5692147" y="3734749"/>
            <a:ext cx="2240257" cy="1577340"/>
          </a:xfrm>
          <a:prstGeom prst="roundRect">
            <a:avLst>
              <a:gd name="adj" fmla="val 11076"/>
            </a:avLst>
          </a:prstGeom>
          <a:solidFill>
            <a:srgbClr val="FFFFFF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it-IT" sz="1300" b="1" dirty="0" smtClean="0">
                <a:solidFill>
                  <a:schemeClr val="tx1"/>
                </a:solidFill>
                <a:latin typeface="Times New Roman"/>
                <a:cs typeface="Times New Roman"/>
              </a:rPr>
              <a:t>Saggezza</a:t>
            </a:r>
          </a:p>
          <a:p>
            <a:pPr algn="ctr"/>
            <a:r>
              <a:rPr lang="it-IT" sz="1200" dirty="0" smtClean="0">
                <a:solidFill>
                  <a:schemeClr val="tx1"/>
                </a:solidFill>
                <a:latin typeface="Times New Roman"/>
                <a:cs typeface="Times New Roman"/>
              </a:rPr>
              <a:t>dirigere bene la vita dell’uomo</a:t>
            </a:r>
          </a:p>
          <a:p>
            <a:pPr algn="ctr"/>
            <a:endParaRPr lang="it-IT" sz="1300" dirty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 algn="ctr"/>
            <a:r>
              <a:rPr lang="it-IT" sz="1300" b="1" dirty="0" smtClean="0">
                <a:solidFill>
                  <a:schemeClr val="tx1"/>
                </a:solidFill>
                <a:latin typeface="Times New Roman"/>
                <a:cs typeface="Times New Roman"/>
              </a:rPr>
              <a:t>Sapienza</a:t>
            </a:r>
          </a:p>
          <a:p>
            <a:pPr algn="ctr"/>
            <a:r>
              <a:rPr lang="it-IT" sz="1200" dirty="0" smtClean="0">
                <a:solidFill>
                  <a:schemeClr val="tx1"/>
                </a:solidFill>
                <a:latin typeface="Times New Roman"/>
                <a:cs typeface="Times New Roman"/>
              </a:rPr>
              <a:t>contemplazione della verità</a:t>
            </a:r>
          </a:p>
          <a:p>
            <a:pPr algn="ctr"/>
            <a:r>
              <a:rPr lang="it-IT" sz="1200" dirty="0" smtClean="0">
                <a:solidFill>
                  <a:schemeClr val="tx1"/>
                </a:solidFill>
                <a:latin typeface="Times New Roman"/>
                <a:cs typeface="Times New Roman"/>
              </a:rPr>
              <a:t>felicità perfetta</a:t>
            </a:r>
          </a:p>
          <a:p>
            <a:pPr algn="ctr"/>
            <a:endParaRPr lang="it-IT" sz="1300" b="1" dirty="0" smtClean="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graphicFrame>
        <p:nvGraphicFramePr>
          <p:cNvPr id="14" name="Tabella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3957323"/>
              </p:ext>
            </p:extLst>
          </p:nvPr>
        </p:nvGraphicFramePr>
        <p:xfrm>
          <a:off x="978314" y="3932557"/>
          <a:ext cx="4458963" cy="2087880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1168447"/>
                <a:gridCol w="1023477"/>
                <a:gridCol w="1125913"/>
                <a:gridCol w="1141126"/>
              </a:tblGrid>
              <a:tr h="40615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1" i="1" dirty="0" smtClean="0">
                          <a:solidFill>
                            <a:srgbClr val="000000"/>
                          </a:solidFill>
                        </a:rPr>
                        <a:t>Ambito di esercizio</a:t>
                      </a:r>
                      <a:endParaRPr lang="it-IT" sz="1200" b="1" i="1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rgbClr val="94BE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94BE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200" b="1" i="1" dirty="0" smtClean="0">
                          <a:solidFill>
                            <a:srgbClr val="000000"/>
                          </a:solidFill>
                        </a:rPr>
                        <a:t>Eccesso </a:t>
                      </a:r>
                      <a:br>
                        <a:rPr lang="it-IT" sz="1200" b="1" i="1" dirty="0" smtClean="0">
                          <a:solidFill>
                            <a:srgbClr val="000000"/>
                          </a:solidFill>
                        </a:rPr>
                      </a:br>
                      <a:r>
                        <a:rPr lang="it-IT" sz="1200" b="1" i="1" dirty="0" smtClean="0">
                          <a:solidFill>
                            <a:srgbClr val="000000"/>
                          </a:solidFill>
                        </a:rPr>
                        <a:t>(vizio)</a:t>
                      </a:r>
                      <a:endParaRPr lang="it-IT" sz="1200" b="1" i="1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94BE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200" b="1" i="1" dirty="0" smtClean="0">
                          <a:solidFill>
                            <a:srgbClr val="000000"/>
                          </a:solidFill>
                        </a:rPr>
                        <a:t>Giusto mezzo</a:t>
                      </a:r>
                      <a:br>
                        <a:rPr lang="it-IT" sz="1200" b="1" i="1" dirty="0" smtClean="0">
                          <a:solidFill>
                            <a:srgbClr val="000000"/>
                          </a:solidFill>
                        </a:rPr>
                      </a:br>
                      <a:r>
                        <a:rPr lang="it-IT" sz="1200" b="1" i="1" dirty="0" smtClean="0">
                          <a:solidFill>
                            <a:srgbClr val="000000"/>
                          </a:solidFill>
                        </a:rPr>
                        <a:t>(virtù etiche)</a:t>
                      </a:r>
                      <a:endParaRPr lang="it-IT" sz="1200" b="1" i="1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200" b="1" i="1" dirty="0" smtClean="0">
                          <a:solidFill>
                            <a:srgbClr val="000000"/>
                          </a:solidFill>
                        </a:rPr>
                        <a:t>Difetto</a:t>
                      </a:r>
                      <a:br>
                        <a:rPr lang="it-IT" sz="1200" b="1" i="1" dirty="0" smtClean="0">
                          <a:solidFill>
                            <a:srgbClr val="000000"/>
                          </a:solidFill>
                        </a:rPr>
                      </a:br>
                      <a:r>
                        <a:rPr lang="it-IT" sz="1200" b="1" i="1" dirty="0" smtClean="0">
                          <a:solidFill>
                            <a:srgbClr val="000000"/>
                          </a:solidFill>
                        </a:rPr>
                        <a:t>(vizio)</a:t>
                      </a:r>
                      <a:endParaRPr lang="it-IT" sz="1200" b="1" i="1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17916">
                <a:tc>
                  <a:txBody>
                    <a:bodyPr/>
                    <a:lstStyle/>
                    <a:p>
                      <a:r>
                        <a:rPr lang="it-IT" sz="1100" i="1" dirty="0" smtClean="0"/>
                        <a:t>Controllo del timore</a:t>
                      </a:r>
                      <a:endParaRPr lang="it-IT" sz="1100" i="1" dirty="0"/>
                    </a:p>
                  </a:txBody>
                  <a:tcPr>
                    <a:lnR w="12700" cap="flat" cmpd="sng" algn="ctr">
                      <a:solidFill>
                        <a:srgbClr val="94BE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4BE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4BE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100" dirty="0" smtClean="0"/>
                        <a:t>Viltà</a:t>
                      </a:r>
                      <a:endParaRPr lang="it-IT" sz="1100" dirty="0"/>
                    </a:p>
                  </a:txBody>
                  <a:tcPr>
                    <a:lnL w="12700" cap="flat" cmpd="sng" algn="ctr">
                      <a:solidFill>
                        <a:srgbClr val="94BE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100" b="1" dirty="0" smtClean="0"/>
                        <a:t>Coraggio</a:t>
                      </a:r>
                      <a:endParaRPr lang="it-IT" sz="1100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100" dirty="0" smtClean="0"/>
                        <a:t>Temerarietà</a:t>
                      </a:r>
                      <a:endParaRPr lang="it-IT" sz="11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43327">
                <a:tc>
                  <a:txBody>
                    <a:bodyPr/>
                    <a:lstStyle/>
                    <a:p>
                      <a:r>
                        <a:rPr lang="it-IT" sz="1100" i="1" dirty="0" smtClean="0"/>
                        <a:t>Uso dei piaceri</a:t>
                      </a:r>
                      <a:endParaRPr lang="it-IT" sz="1100" i="1" dirty="0"/>
                    </a:p>
                  </a:txBody>
                  <a:tcPr>
                    <a:lnR w="12700" cap="flat" cmpd="sng" algn="ctr">
                      <a:solidFill>
                        <a:srgbClr val="94BE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4BE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4BE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100" dirty="0" smtClean="0"/>
                        <a:t>Intemperanza</a:t>
                      </a:r>
                      <a:endParaRPr lang="it-IT" sz="1100" dirty="0"/>
                    </a:p>
                  </a:txBody>
                  <a:tcPr>
                    <a:lnL w="12700" cap="flat" cmpd="sng" algn="ctr">
                      <a:solidFill>
                        <a:srgbClr val="94BE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100" b="1" dirty="0" smtClean="0"/>
                        <a:t>Temperanza</a:t>
                      </a:r>
                      <a:endParaRPr lang="it-IT" sz="1100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100" dirty="0" smtClean="0"/>
                        <a:t>Insensibilità</a:t>
                      </a:r>
                      <a:endParaRPr lang="it-IT" sz="11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8927">
                <a:tc>
                  <a:txBody>
                    <a:bodyPr/>
                    <a:lstStyle/>
                    <a:p>
                      <a:r>
                        <a:rPr lang="it-IT" sz="1100" i="1" dirty="0" smtClean="0"/>
                        <a:t>Uso delle ricchezze</a:t>
                      </a:r>
                      <a:endParaRPr lang="it-IT" sz="1100" i="1" dirty="0"/>
                    </a:p>
                  </a:txBody>
                  <a:tcPr>
                    <a:lnR w="12700" cap="flat" cmpd="sng" algn="ctr">
                      <a:solidFill>
                        <a:srgbClr val="94BE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4BE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4BE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100" dirty="0" smtClean="0"/>
                        <a:t>Avarizia</a:t>
                      </a:r>
                      <a:endParaRPr lang="it-IT" sz="1100" dirty="0"/>
                    </a:p>
                  </a:txBody>
                  <a:tcPr>
                    <a:lnL w="12700" cap="flat" cmpd="sng" algn="ctr">
                      <a:solidFill>
                        <a:srgbClr val="94BE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100" b="1" dirty="0" smtClean="0"/>
                        <a:t>Liberalità</a:t>
                      </a:r>
                      <a:endParaRPr lang="it-IT" sz="1100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100" dirty="0" smtClean="0"/>
                        <a:t>Prodigalità</a:t>
                      </a:r>
                      <a:endParaRPr lang="it-IT" sz="11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43327">
                <a:tc>
                  <a:txBody>
                    <a:bodyPr/>
                    <a:lstStyle/>
                    <a:p>
                      <a:r>
                        <a:rPr lang="it-IT" sz="1100" i="1" dirty="0" smtClean="0"/>
                        <a:t>Opinione di sé</a:t>
                      </a:r>
                      <a:endParaRPr lang="it-IT" sz="1100" i="1" dirty="0"/>
                    </a:p>
                  </a:txBody>
                  <a:tcPr>
                    <a:lnR w="12700" cap="flat" cmpd="sng" algn="ctr">
                      <a:solidFill>
                        <a:srgbClr val="94BE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4BE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4BE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100" dirty="0" smtClean="0"/>
                        <a:t>Vanità</a:t>
                      </a:r>
                      <a:endParaRPr lang="it-IT" sz="1100" dirty="0"/>
                    </a:p>
                  </a:txBody>
                  <a:tcPr>
                    <a:lnL w="12700" cap="flat" cmpd="sng" algn="ctr">
                      <a:solidFill>
                        <a:srgbClr val="94BE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100" b="1" dirty="0" smtClean="0"/>
                        <a:t>Magnanimità</a:t>
                      </a:r>
                      <a:endParaRPr lang="it-IT" sz="1100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100" dirty="0" smtClean="0"/>
                        <a:t>Umiltà</a:t>
                      </a:r>
                      <a:endParaRPr lang="it-IT" sz="11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43327">
                <a:tc>
                  <a:txBody>
                    <a:bodyPr/>
                    <a:lstStyle/>
                    <a:p>
                      <a:r>
                        <a:rPr lang="it-IT" sz="1100" i="1" dirty="0" smtClean="0"/>
                        <a:t>Controllo dell’ira</a:t>
                      </a:r>
                      <a:endParaRPr lang="it-IT" sz="1100" i="1" dirty="0"/>
                    </a:p>
                  </a:txBody>
                  <a:tcPr>
                    <a:lnR w="12700" cap="flat" cmpd="sng" algn="ctr">
                      <a:solidFill>
                        <a:srgbClr val="94BE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4BE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100" dirty="0" smtClean="0"/>
                        <a:t>Irascibilità</a:t>
                      </a:r>
                      <a:endParaRPr lang="it-IT" sz="1100" dirty="0"/>
                    </a:p>
                  </a:txBody>
                  <a:tcPr>
                    <a:lnL w="12700" cap="flat" cmpd="sng" algn="ctr">
                      <a:solidFill>
                        <a:srgbClr val="94BE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100" b="1" dirty="0" smtClean="0"/>
                        <a:t>Mansuetudine</a:t>
                      </a:r>
                      <a:endParaRPr lang="it-IT" sz="1100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100" dirty="0" smtClean="0"/>
                        <a:t>Indolenza</a:t>
                      </a:r>
                      <a:endParaRPr lang="it-IT" sz="11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cxnSp>
        <p:nvCxnSpPr>
          <p:cNvPr id="16" name="Connettore 2 15"/>
          <p:cNvCxnSpPr>
            <a:stCxn id="7" idx="2"/>
            <a:endCxn id="9" idx="0"/>
          </p:cNvCxnSpPr>
          <p:nvPr/>
        </p:nvCxnSpPr>
        <p:spPr>
          <a:xfrm>
            <a:off x="3686844" y="2038955"/>
            <a:ext cx="0" cy="481875"/>
          </a:xfrm>
          <a:prstGeom prst="straightConnector1">
            <a:avLst/>
          </a:prstGeom>
          <a:ln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2 17"/>
          <p:cNvCxnSpPr>
            <a:stCxn id="9" idx="2"/>
            <a:endCxn id="11" idx="0"/>
          </p:cNvCxnSpPr>
          <p:nvPr/>
        </p:nvCxnSpPr>
        <p:spPr>
          <a:xfrm>
            <a:off x="3686844" y="2833012"/>
            <a:ext cx="0" cy="321957"/>
          </a:xfrm>
          <a:prstGeom prst="straightConnector1">
            <a:avLst/>
          </a:prstGeom>
          <a:ln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Connettore 2 20"/>
          <p:cNvCxnSpPr>
            <a:stCxn id="11" idx="2"/>
          </p:cNvCxnSpPr>
          <p:nvPr/>
        </p:nvCxnSpPr>
        <p:spPr>
          <a:xfrm>
            <a:off x="3686844" y="3467151"/>
            <a:ext cx="0" cy="267598"/>
          </a:xfrm>
          <a:prstGeom prst="straightConnector1">
            <a:avLst/>
          </a:prstGeom>
          <a:ln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2 23"/>
          <p:cNvCxnSpPr>
            <a:stCxn id="8" idx="2"/>
            <a:endCxn id="10" idx="0"/>
          </p:cNvCxnSpPr>
          <p:nvPr/>
        </p:nvCxnSpPr>
        <p:spPr>
          <a:xfrm>
            <a:off x="6108834" y="2252553"/>
            <a:ext cx="0" cy="284475"/>
          </a:xfrm>
          <a:prstGeom prst="straightConnector1">
            <a:avLst/>
          </a:prstGeom>
          <a:ln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2 26"/>
          <p:cNvCxnSpPr/>
          <p:nvPr/>
        </p:nvCxnSpPr>
        <p:spPr>
          <a:xfrm>
            <a:off x="6711620" y="2849210"/>
            <a:ext cx="0" cy="885539"/>
          </a:xfrm>
          <a:prstGeom prst="straightConnector1">
            <a:avLst/>
          </a:prstGeom>
          <a:ln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CasellaDiTesto 18"/>
          <p:cNvSpPr txBox="1"/>
          <p:nvPr/>
        </p:nvSpPr>
        <p:spPr>
          <a:xfrm>
            <a:off x="858567" y="80997"/>
            <a:ext cx="167555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600" dirty="0" smtClean="0">
                <a:solidFill>
                  <a:schemeClr val="bg1"/>
                </a:solidFill>
              </a:rPr>
              <a:t>MAPPA </a:t>
            </a:r>
            <a:r>
              <a:rPr lang="it-IT" sz="1600" dirty="0">
                <a:solidFill>
                  <a:schemeClr val="bg1"/>
                </a:solidFill>
              </a:rPr>
              <a:t>7</a:t>
            </a:r>
            <a:r>
              <a:rPr lang="it-IT" sz="1600" dirty="0" smtClean="0">
                <a:solidFill>
                  <a:schemeClr val="bg1"/>
                </a:solidFill>
              </a:rPr>
              <a:t>. L’ETICA</a:t>
            </a:r>
            <a:endParaRPr lang="it-IT" sz="1600" dirty="0">
              <a:solidFill>
                <a:schemeClr val="bg1"/>
              </a:solidFill>
            </a:endParaRPr>
          </a:p>
        </p:txBody>
      </p:sp>
      <p:sp>
        <p:nvSpPr>
          <p:cNvPr id="20" name="Anello 19"/>
          <p:cNvSpPr/>
          <p:nvPr/>
        </p:nvSpPr>
        <p:spPr>
          <a:xfrm>
            <a:off x="142621" y="8557"/>
            <a:ext cx="573942" cy="568636"/>
          </a:xfrm>
          <a:prstGeom prst="donut">
            <a:avLst/>
          </a:prstGeom>
          <a:solidFill>
            <a:srgbClr val="94BEB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4072505" y="709426"/>
            <a:ext cx="1758420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300" dirty="0">
                <a:latin typeface="Times New Roman"/>
                <a:cs typeface="Times New Roman"/>
              </a:rPr>
              <a:t>La felicità per l’uomo è</a:t>
            </a:r>
          </a:p>
        </p:txBody>
      </p:sp>
      <p:cxnSp>
        <p:nvCxnSpPr>
          <p:cNvPr id="22" name="Connettore 2 21"/>
          <p:cNvCxnSpPr/>
          <p:nvPr/>
        </p:nvCxnSpPr>
        <p:spPr>
          <a:xfrm>
            <a:off x="4101877" y="1430163"/>
            <a:ext cx="0" cy="296610"/>
          </a:xfrm>
          <a:prstGeom prst="straightConnector1">
            <a:avLst/>
          </a:prstGeom>
          <a:ln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2 24"/>
          <p:cNvCxnSpPr/>
          <p:nvPr/>
        </p:nvCxnSpPr>
        <p:spPr>
          <a:xfrm>
            <a:off x="5705014" y="1434258"/>
            <a:ext cx="0" cy="296610"/>
          </a:xfrm>
          <a:prstGeom prst="straightConnector1">
            <a:avLst/>
          </a:prstGeom>
          <a:ln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3629977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tangolo arrotondato 14"/>
          <p:cNvSpPr/>
          <p:nvPr/>
        </p:nvSpPr>
        <p:spPr>
          <a:xfrm>
            <a:off x="1476963" y="3546593"/>
            <a:ext cx="6472295" cy="1827423"/>
          </a:xfrm>
          <a:prstGeom prst="roundRect">
            <a:avLst>
              <a:gd name="adj" fmla="val 11076"/>
            </a:avLst>
          </a:prstGeom>
          <a:solidFill>
            <a:schemeClr val="bg1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>
              <a:tabLst>
                <a:tab pos="93663" algn="l"/>
                <a:tab pos="1968500" algn="l"/>
                <a:tab pos="3763963" algn="l"/>
                <a:tab pos="5557838" algn="l"/>
              </a:tabLst>
            </a:pPr>
            <a: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	</a:t>
            </a:r>
          </a:p>
        </p:txBody>
      </p:sp>
      <p:sp>
        <p:nvSpPr>
          <p:cNvPr id="5" name="Rettangolo arrotondato 4"/>
          <p:cNvSpPr/>
          <p:nvPr/>
        </p:nvSpPr>
        <p:spPr>
          <a:xfrm>
            <a:off x="657011" y="1239893"/>
            <a:ext cx="2428619" cy="525780"/>
          </a:xfrm>
          <a:prstGeom prst="roundRect">
            <a:avLst>
              <a:gd name="adj" fmla="val 11076"/>
            </a:avLst>
          </a:prstGeom>
          <a:solidFill>
            <a:srgbClr val="FFFFFF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it-IT" sz="1300" dirty="0" smtClean="0">
                <a:solidFill>
                  <a:schemeClr val="tx1"/>
                </a:solidFill>
                <a:latin typeface="Times New Roman"/>
                <a:cs typeface="Times New Roman"/>
              </a:rPr>
              <a:t>Azioni </a:t>
            </a:r>
            <a:r>
              <a:rPr lang="it-IT" sz="1300" b="1" dirty="0" smtClean="0">
                <a:solidFill>
                  <a:schemeClr val="tx1"/>
                </a:solidFill>
                <a:latin typeface="Times New Roman"/>
                <a:cs typeface="Times New Roman"/>
              </a:rPr>
              <a:t>collettive</a:t>
            </a:r>
            <a:r>
              <a:rPr lang="it-IT" sz="1300" dirty="0" smtClean="0">
                <a:solidFill>
                  <a:schemeClr val="tx1"/>
                </a:solidFill>
                <a:latin typeface="Times New Roman"/>
                <a:cs typeface="Times New Roman"/>
              </a:rPr>
              <a:t/>
            </a:r>
            <a:br>
              <a:rPr lang="it-IT" sz="1300" dirty="0" smtClean="0">
                <a:solidFill>
                  <a:schemeClr val="tx1"/>
                </a:solidFill>
                <a:latin typeface="Times New Roman"/>
                <a:cs typeface="Times New Roman"/>
              </a:rPr>
            </a:br>
            <a:r>
              <a:rPr lang="it-IT" sz="1300" b="1" dirty="0" smtClean="0">
                <a:solidFill>
                  <a:schemeClr val="tx1"/>
                </a:solidFill>
                <a:latin typeface="Times New Roman"/>
                <a:cs typeface="Times New Roman"/>
              </a:rPr>
              <a:t>dell’uomo</a:t>
            </a:r>
            <a:endParaRPr lang="it-IT" sz="1200" b="1" dirty="0" smtClean="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sp>
        <p:nvSpPr>
          <p:cNvPr id="7" name="Rettangolo arrotondato 6"/>
          <p:cNvSpPr/>
          <p:nvPr/>
        </p:nvSpPr>
        <p:spPr>
          <a:xfrm>
            <a:off x="6203994" y="1239893"/>
            <a:ext cx="2428619" cy="525780"/>
          </a:xfrm>
          <a:prstGeom prst="roundRect">
            <a:avLst>
              <a:gd name="adj" fmla="val 11076"/>
            </a:avLst>
          </a:prstGeom>
          <a:solidFill>
            <a:srgbClr val="FFFFFF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it-IT" sz="1300" dirty="0" smtClean="0">
                <a:solidFill>
                  <a:schemeClr val="tx1"/>
                </a:solidFill>
                <a:latin typeface="Times New Roman"/>
                <a:cs typeface="Times New Roman"/>
              </a:rPr>
              <a:t>Fine = bene della Città</a:t>
            </a:r>
            <a:br>
              <a:rPr lang="it-IT" sz="1300" dirty="0" smtClean="0">
                <a:solidFill>
                  <a:schemeClr val="tx1"/>
                </a:solidFill>
                <a:latin typeface="Times New Roman"/>
                <a:cs typeface="Times New Roman"/>
              </a:rPr>
            </a:br>
            <a:r>
              <a:rPr lang="it-IT" sz="1300" dirty="0" smtClean="0">
                <a:solidFill>
                  <a:schemeClr val="tx1"/>
                </a:solidFill>
                <a:latin typeface="Times New Roman"/>
                <a:cs typeface="Times New Roman"/>
              </a:rPr>
              <a:t>(il più divino)</a:t>
            </a:r>
            <a:endParaRPr lang="it-IT" sz="1200" b="1" dirty="0" smtClean="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sp>
        <p:nvSpPr>
          <p:cNvPr id="8" name="Rettangolo arrotondato 7"/>
          <p:cNvSpPr/>
          <p:nvPr/>
        </p:nvSpPr>
        <p:spPr>
          <a:xfrm>
            <a:off x="657011" y="2333686"/>
            <a:ext cx="2428619" cy="312182"/>
          </a:xfrm>
          <a:prstGeom prst="roundRect">
            <a:avLst>
              <a:gd name="adj" fmla="val 11076"/>
            </a:avLst>
          </a:prstGeom>
          <a:solidFill>
            <a:srgbClr val="FFFFFF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it-IT" sz="1300" dirty="0" smtClean="0">
                <a:solidFill>
                  <a:schemeClr val="tx1"/>
                </a:solidFill>
                <a:latin typeface="Times New Roman"/>
                <a:cs typeface="Times New Roman"/>
              </a:rPr>
              <a:t>Uomo = animale </a:t>
            </a:r>
            <a:r>
              <a:rPr lang="it-IT" sz="1300" b="1" dirty="0" smtClean="0">
                <a:solidFill>
                  <a:schemeClr val="tx1"/>
                </a:solidFill>
                <a:latin typeface="Times New Roman"/>
                <a:cs typeface="Times New Roman"/>
              </a:rPr>
              <a:t>politico</a:t>
            </a:r>
            <a:endParaRPr lang="it-IT" sz="1200" b="1" dirty="0" smtClean="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sp>
        <p:nvSpPr>
          <p:cNvPr id="9" name="Rettangolo arrotondato 8"/>
          <p:cNvSpPr/>
          <p:nvPr/>
        </p:nvSpPr>
        <p:spPr>
          <a:xfrm>
            <a:off x="3753931" y="2333686"/>
            <a:ext cx="1749404" cy="312182"/>
          </a:xfrm>
          <a:prstGeom prst="roundRect">
            <a:avLst>
              <a:gd name="adj" fmla="val 11076"/>
            </a:avLst>
          </a:prstGeom>
          <a:solidFill>
            <a:srgbClr val="FFFFFF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it-IT" sz="1300" dirty="0" smtClean="0">
                <a:solidFill>
                  <a:schemeClr val="tx1"/>
                </a:solidFill>
                <a:latin typeface="Times New Roman"/>
                <a:cs typeface="Times New Roman"/>
              </a:rPr>
              <a:t>Cittadinanza attiva</a:t>
            </a:r>
            <a:endParaRPr lang="it-IT" sz="1200" b="1" dirty="0" smtClean="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sp>
        <p:nvSpPr>
          <p:cNvPr id="10" name="Rettangolo arrotondato 9"/>
          <p:cNvSpPr/>
          <p:nvPr/>
        </p:nvSpPr>
        <p:spPr>
          <a:xfrm>
            <a:off x="5233149" y="5728565"/>
            <a:ext cx="2428619" cy="312182"/>
          </a:xfrm>
          <a:prstGeom prst="roundRect">
            <a:avLst>
              <a:gd name="adj" fmla="val 11076"/>
            </a:avLst>
          </a:prstGeom>
          <a:solidFill>
            <a:srgbClr val="FFFFFF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it-IT" sz="1300" dirty="0" smtClean="0">
                <a:solidFill>
                  <a:schemeClr val="tx1"/>
                </a:solidFill>
                <a:latin typeface="Times New Roman"/>
                <a:cs typeface="Times New Roman"/>
              </a:rPr>
              <a:t>Dominio delle </a:t>
            </a:r>
            <a:r>
              <a:rPr lang="it-IT" sz="1300" b="1" dirty="0" smtClean="0">
                <a:solidFill>
                  <a:schemeClr val="tx1"/>
                </a:solidFill>
                <a:latin typeface="Times New Roman"/>
                <a:cs typeface="Times New Roman"/>
              </a:rPr>
              <a:t>passioni</a:t>
            </a:r>
            <a:endParaRPr lang="it-IT" sz="1200" b="1" dirty="0" smtClean="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sp>
        <p:nvSpPr>
          <p:cNvPr id="11" name="Rettangolo arrotondato 10"/>
          <p:cNvSpPr/>
          <p:nvPr/>
        </p:nvSpPr>
        <p:spPr>
          <a:xfrm>
            <a:off x="657011" y="5884656"/>
            <a:ext cx="3012253" cy="312182"/>
          </a:xfrm>
          <a:prstGeom prst="roundRect">
            <a:avLst>
              <a:gd name="adj" fmla="val 11076"/>
            </a:avLst>
          </a:prstGeom>
          <a:solidFill>
            <a:srgbClr val="FFFFFF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it-IT" sz="1300" dirty="0">
                <a:solidFill>
                  <a:schemeClr val="tx1"/>
                </a:solidFill>
                <a:latin typeface="Times New Roman"/>
                <a:cs typeface="Times New Roman"/>
              </a:rPr>
              <a:t>Anima </a:t>
            </a:r>
            <a:r>
              <a:rPr lang="it-IT" sz="1300" dirty="0" smtClean="0">
                <a:solidFill>
                  <a:schemeClr val="tx1"/>
                </a:solidFill>
                <a:latin typeface="Times New Roman"/>
                <a:cs typeface="Times New Roman"/>
              </a:rPr>
              <a:t>dell’uomo        		 </a:t>
            </a:r>
            <a:r>
              <a:rPr lang="it-IT" sz="1300" dirty="0">
                <a:solidFill>
                  <a:schemeClr val="tx1"/>
                </a:solidFill>
                <a:latin typeface="Times New Roman"/>
                <a:cs typeface="Times New Roman"/>
              </a:rPr>
              <a:t>Stato</a:t>
            </a:r>
            <a:endParaRPr lang="it-IT" sz="1200" b="1" dirty="0" smtClean="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sp>
        <p:nvSpPr>
          <p:cNvPr id="12" name="Rettangolo arrotondato 11"/>
          <p:cNvSpPr/>
          <p:nvPr/>
        </p:nvSpPr>
        <p:spPr>
          <a:xfrm>
            <a:off x="3316852" y="3021145"/>
            <a:ext cx="2624666" cy="312182"/>
          </a:xfrm>
          <a:prstGeom prst="roundRect">
            <a:avLst>
              <a:gd name="adj" fmla="val 11076"/>
            </a:avLst>
          </a:prstGeom>
          <a:solidFill>
            <a:srgbClr val="FFFFFF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it-IT" sz="1300" dirty="0" smtClean="0">
                <a:solidFill>
                  <a:schemeClr val="tx1"/>
                </a:solidFill>
                <a:latin typeface="Times New Roman"/>
                <a:cs typeface="Times New Roman"/>
              </a:rPr>
              <a:t>guerrieri, consiglieri, sacerdoti</a:t>
            </a:r>
            <a:endParaRPr lang="it-IT" sz="1200" b="1" dirty="0" smtClean="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sp>
        <p:nvSpPr>
          <p:cNvPr id="13" name="Rettangolo arrotondato 12"/>
          <p:cNvSpPr/>
          <p:nvPr/>
        </p:nvSpPr>
        <p:spPr>
          <a:xfrm>
            <a:off x="6203994" y="2017858"/>
            <a:ext cx="936228" cy="952976"/>
          </a:xfrm>
          <a:prstGeom prst="roundRect">
            <a:avLst>
              <a:gd name="adj" fmla="val 11076"/>
            </a:avLst>
          </a:prstGeom>
          <a:solidFill>
            <a:srgbClr val="FFFFFF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it-IT" sz="1300" dirty="0">
                <a:solidFill>
                  <a:schemeClr val="tx1"/>
                </a:solidFill>
                <a:latin typeface="Times New Roman"/>
                <a:cs typeface="Times New Roman"/>
              </a:rPr>
              <a:t>c</a:t>
            </a:r>
            <a:r>
              <a:rPr lang="it-IT" sz="1300" dirty="0" smtClean="0">
                <a:solidFill>
                  <a:schemeClr val="tx1"/>
                </a:solidFill>
                <a:latin typeface="Times New Roman"/>
                <a:cs typeface="Times New Roman"/>
              </a:rPr>
              <a:t>oloni</a:t>
            </a:r>
          </a:p>
          <a:p>
            <a:pPr algn="ctr"/>
            <a:r>
              <a:rPr lang="it-IT" sz="1300" dirty="0">
                <a:solidFill>
                  <a:schemeClr val="tx1"/>
                </a:solidFill>
                <a:latin typeface="Times New Roman"/>
                <a:cs typeface="Times New Roman"/>
              </a:rPr>
              <a:t>o</a:t>
            </a:r>
            <a:r>
              <a:rPr lang="it-IT" sz="1300" dirty="0" smtClean="0">
                <a:solidFill>
                  <a:schemeClr val="tx1"/>
                </a:solidFill>
                <a:latin typeface="Times New Roman"/>
                <a:cs typeface="Times New Roman"/>
              </a:rPr>
              <a:t>perai</a:t>
            </a:r>
          </a:p>
          <a:p>
            <a:pPr algn="ctr"/>
            <a:r>
              <a:rPr lang="it-IT" sz="1300" dirty="0">
                <a:solidFill>
                  <a:schemeClr val="tx1"/>
                </a:solidFill>
                <a:latin typeface="Times New Roman"/>
                <a:cs typeface="Times New Roman"/>
              </a:rPr>
              <a:t>s</a:t>
            </a:r>
            <a:r>
              <a:rPr lang="it-IT" sz="1300" dirty="0" smtClean="0">
                <a:solidFill>
                  <a:schemeClr val="tx1"/>
                </a:solidFill>
                <a:latin typeface="Times New Roman"/>
                <a:cs typeface="Times New Roman"/>
              </a:rPr>
              <a:t>tranieri</a:t>
            </a:r>
          </a:p>
          <a:p>
            <a:pPr algn="ctr"/>
            <a:r>
              <a:rPr lang="it-IT" sz="1300" dirty="0">
                <a:solidFill>
                  <a:schemeClr val="tx1"/>
                </a:solidFill>
                <a:latin typeface="Times New Roman"/>
                <a:cs typeface="Times New Roman"/>
              </a:rPr>
              <a:t>s</a:t>
            </a:r>
            <a:r>
              <a:rPr lang="it-IT" sz="1300" dirty="0" smtClean="0">
                <a:solidFill>
                  <a:schemeClr val="tx1"/>
                </a:solidFill>
                <a:latin typeface="Times New Roman"/>
                <a:cs typeface="Times New Roman"/>
              </a:rPr>
              <a:t>chiavi</a:t>
            </a:r>
            <a:endParaRPr lang="it-IT" sz="1200" dirty="0" smtClean="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2042484"/>
              </p:ext>
            </p:extLst>
          </p:nvPr>
        </p:nvGraphicFramePr>
        <p:xfrm>
          <a:off x="1649025" y="3667702"/>
          <a:ext cx="6096000" cy="1600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0">
                <a:tc>
                  <a:txBody>
                    <a:bodyPr/>
                    <a:lstStyle/>
                    <a:p>
                      <a:r>
                        <a:rPr lang="it-IT" sz="1300" b="1" dirty="0" smtClean="0">
                          <a:latin typeface="Times New Roman"/>
                          <a:cs typeface="Times New Roman"/>
                        </a:rPr>
                        <a:t>Forme</a:t>
                      </a:r>
                      <a:br>
                        <a:rPr lang="it-IT" sz="1300" b="1" dirty="0" smtClean="0">
                          <a:latin typeface="Times New Roman"/>
                          <a:cs typeface="Times New Roman"/>
                        </a:rPr>
                      </a:br>
                      <a:r>
                        <a:rPr lang="it-IT" sz="1300" b="1" dirty="0" smtClean="0">
                          <a:latin typeface="Times New Roman"/>
                          <a:cs typeface="Times New Roman"/>
                        </a:rPr>
                        <a:t>dello Stato</a:t>
                      </a:r>
                      <a:endParaRPr lang="it-IT" sz="1300" b="1" dirty="0">
                        <a:latin typeface="Times New Roman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94BE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4BE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4BE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4BE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300" b="1" dirty="0" smtClean="0">
                          <a:latin typeface="Times New Roman"/>
                          <a:cs typeface="Times New Roman"/>
                        </a:rPr>
                        <a:t>Secondo</a:t>
                      </a:r>
                      <a:br>
                        <a:rPr lang="it-IT" sz="1300" b="1" dirty="0" smtClean="0">
                          <a:latin typeface="Times New Roman"/>
                          <a:cs typeface="Times New Roman"/>
                        </a:rPr>
                      </a:br>
                      <a:r>
                        <a:rPr lang="it-IT" sz="1300" b="1" dirty="0" smtClean="0">
                          <a:latin typeface="Times New Roman"/>
                          <a:cs typeface="Times New Roman"/>
                        </a:rPr>
                        <a:t>il</a:t>
                      </a:r>
                      <a:r>
                        <a:rPr lang="it-IT" sz="1300" b="1" baseline="0" dirty="0" smtClean="0">
                          <a:latin typeface="Times New Roman"/>
                          <a:cs typeface="Times New Roman"/>
                        </a:rPr>
                        <a:t> Bene comune</a:t>
                      </a:r>
                      <a:endParaRPr lang="it-IT" sz="1300" b="1" dirty="0">
                        <a:latin typeface="Times New Roman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94BE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4BE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4BE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4BE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300" b="1" dirty="0" smtClean="0">
                          <a:latin typeface="Times New Roman"/>
                          <a:cs typeface="Times New Roman"/>
                        </a:rPr>
                        <a:t>Secondo</a:t>
                      </a:r>
                      <a:br>
                        <a:rPr lang="it-IT" sz="1300" b="1" dirty="0" smtClean="0">
                          <a:latin typeface="Times New Roman"/>
                          <a:cs typeface="Times New Roman"/>
                        </a:rPr>
                      </a:br>
                      <a:r>
                        <a:rPr lang="it-IT" sz="1300" b="1" dirty="0" smtClean="0">
                          <a:latin typeface="Times New Roman"/>
                          <a:cs typeface="Times New Roman"/>
                        </a:rPr>
                        <a:t>l’interesse privato</a:t>
                      </a:r>
                      <a:endParaRPr lang="it-IT" sz="1300" b="1" dirty="0">
                        <a:latin typeface="Times New Roman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94BE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4BE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4BE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4BE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sz="1300" dirty="0" smtClean="0">
                          <a:latin typeface="Times New Roman"/>
                          <a:cs typeface="Times New Roman"/>
                        </a:rPr>
                        <a:t>Potere di uno solo</a:t>
                      </a:r>
                      <a:endParaRPr lang="it-IT" sz="1300" dirty="0">
                        <a:latin typeface="Times New Roman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94BE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4BE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4BE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4BE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300" b="1" dirty="0" smtClean="0">
                          <a:latin typeface="Times New Roman"/>
                          <a:cs typeface="Times New Roman"/>
                        </a:rPr>
                        <a:t>Monarchia</a:t>
                      </a:r>
                      <a:endParaRPr lang="it-IT" sz="1300" b="1" dirty="0">
                        <a:latin typeface="Times New Roman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94BE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4BE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4BE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4BE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300" dirty="0" smtClean="0">
                          <a:latin typeface="Times New Roman"/>
                          <a:cs typeface="Times New Roman"/>
                        </a:rPr>
                        <a:t>Tirannide</a:t>
                      </a:r>
                      <a:endParaRPr lang="it-IT" sz="1300" dirty="0">
                        <a:latin typeface="Times New Roman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94BE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4BE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4BE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4BE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sz="1300" dirty="0" smtClean="0">
                          <a:latin typeface="Times New Roman"/>
                          <a:cs typeface="Times New Roman"/>
                        </a:rPr>
                        <a:t>Potere di pochi</a:t>
                      </a:r>
                      <a:endParaRPr lang="it-IT" sz="1300" dirty="0">
                        <a:latin typeface="Times New Roman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94BE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4BE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4BE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4BE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300" b="1" dirty="0" smtClean="0">
                          <a:latin typeface="Times New Roman"/>
                          <a:cs typeface="Times New Roman"/>
                        </a:rPr>
                        <a:t>Aristocrazia</a:t>
                      </a:r>
                      <a:endParaRPr lang="it-IT" sz="1300" b="1" dirty="0">
                        <a:latin typeface="Times New Roman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94BE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4BE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4BE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4BE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300" dirty="0" smtClean="0">
                          <a:latin typeface="Times New Roman"/>
                          <a:cs typeface="Times New Roman"/>
                        </a:rPr>
                        <a:t>Oligarchia</a:t>
                      </a:r>
                      <a:endParaRPr lang="it-IT" sz="1300" dirty="0">
                        <a:latin typeface="Times New Roman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94BE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4BE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4BE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4BE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sz="1300" dirty="0" smtClean="0">
                          <a:latin typeface="Times New Roman"/>
                          <a:cs typeface="Times New Roman"/>
                        </a:rPr>
                        <a:t>Potere della maggior parte</a:t>
                      </a:r>
                      <a:endParaRPr lang="it-IT" sz="1300" dirty="0">
                        <a:latin typeface="Times New Roman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94BE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4BE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4BE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4BE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300" b="1" dirty="0" err="1" smtClean="0">
                          <a:latin typeface="Times New Roman"/>
                          <a:cs typeface="Times New Roman"/>
                        </a:rPr>
                        <a:t>Politia</a:t>
                      </a:r>
                      <a:r>
                        <a:rPr lang="it-IT" sz="1300" dirty="0" smtClean="0">
                          <a:latin typeface="Times New Roman"/>
                          <a:cs typeface="Times New Roman"/>
                        </a:rPr>
                        <a:t> (forma migliore)</a:t>
                      </a:r>
                      <a:endParaRPr lang="it-IT" sz="1300" dirty="0">
                        <a:latin typeface="Times New Roman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94BE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4BE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4BE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4BE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300" dirty="0" smtClean="0">
                          <a:latin typeface="Times New Roman"/>
                          <a:cs typeface="Times New Roman"/>
                        </a:rPr>
                        <a:t>Democrazia</a:t>
                      </a:r>
                      <a:r>
                        <a:rPr lang="it-IT" sz="1300" baseline="0" dirty="0" smtClean="0">
                          <a:latin typeface="Times New Roman"/>
                          <a:cs typeface="Times New Roman"/>
                        </a:rPr>
                        <a:t> (demagogia)</a:t>
                      </a:r>
                      <a:endParaRPr lang="it-IT" sz="1300" dirty="0">
                        <a:latin typeface="Times New Roman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94BE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4BE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4BE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4BE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18" name="CasellaDiTesto 17"/>
          <p:cNvSpPr txBox="1"/>
          <p:nvPr/>
        </p:nvSpPr>
        <p:spPr>
          <a:xfrm>
            <a:off x="858567" y="80997"/>
            <a:ext cx="206979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600" dirty="0" smtClean="0">
                <a:solidFill>
                  <a:schemeClr val="bg1"/>
                </a:solidFill>
              </a:rPr>
              <a:t>MAPPA 8. LA POLITICA</a:t>
            </a:r>
            <a:endParaRPr lang="it-IT" sz="1600" dirty="0">
              <a:solidFill>
                <a:schemeClr val="bg1"/>
              </a:solidFill>
            </a:endParaRPr>
          </a:p>
        </p:txBody>
      </p:sp>
      <p:sp>
        <p:nvSpPr>
          <p:cNvPr id="19" name="Anello 18"/>
          <p:cNvSpPr/>
          <p:nvPr/>
        </p:nvSpPr>
        <p:spPr>
          <a:xfrm>
            <a:off x="142621" y="8557"/>
            <a:ext cx="573942" cy="568636"/>
          </a:xfrm>
          <a:prstGeom prst="donut">
            <a:avLst/>
          </a:prstGeom>
          <a:solidFill>
            <a:srgbClr val="94BEB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883227" y="919877"/>
            <a:ext cx="1934413" cy="2923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1300" dirty="0">
                <a:latin typeface="Times New Roman"/>
                <a:cs typeface="Times New Roman"/>
              </a:rPr>
              <a:t>La politica si occupa delle</a:t>
            </a:r>
          </a:p>
        </p:txBody>
      </p:sp>
      <p:cxnSp>
        <p:nvCxnSpPr>
          <p:cNvPr id="20" name="Connettore 2 19"/>
          <p:cNvCxnSpPr>
            <a:stCxn id="5" idx="3"/>
            <a:endCxn id="7" idx="1"/>
          </p:cNvCxnSpPr>
          <p:nvPr/>
        </p:nvCxnSpPr>
        <p:spPr>
          <a:xfrm>
            <a:off x="3085630" y="1502783"/>
            <a:ext cx="3118364" cy="0"/>
          </a:xfrm>
          <a:prstGeom prst="straightConnector1">
            <a:avLst/>
          </a:prstGeom>
          <a:ln w="38100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Rettangolo 22"/>
          <p:cNvSpPr/>
          <p:nvPr/>
        </p:nvSpPr>
        <p:spPr>
          <a:xfrm>
            <a:off x="3938564" y="1187607"/>
            <a:ext cx="1170613" cy="2923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1300" dirty="0" smtClean="0">
                <a:latin typeface="Times New Roman"/>
                <a:cs typeface="Times New Roman"/>
              </a:rPr>
              <a:t>orientate verso</a:t>
            </a:r>
            <a:endParaRPr lang="it-IT" sz="1300" dirty="0">
              <a:latin typeface="Times New Roman"/>
              <a:cs typeface="Times New Roman"/>
            </a:endParaRPr>
          </a:p>
        </p:txBody>
      </p:sp>
      <p:cxnSp>
        <p:nvCxnSpPr>
          <p:cNvPr id="24" name="Connettore 2 23"/>
          <p:cNvCxnSpPr>
            <a:stCxn id="8" idx="3"/>
            <a:endCxn id="9" idx="1"/>
          </p:cNvCxnSpPr>
          <p:nvPr/>
        </p:nvCxnSpPr>
        <p:spPr>
          <a:xfrm>
            <a:off x="3085630" y="2489777"/>
            <a:ext cx="668301" cy="0"/>
          </a:xfrm>
          <a:prstGeom prst="straightConnector1">
            <a:avLst/>
          </a:prstGeom>
          <a:ln w="38100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Connettore 2 27"/>
          <p:cNvCxnSpPr>
            <a:stCxn id="9" idx="3"/>
            <a:endCxn id="13" idx="1"/>
          </p:cNvCxnSpPr>
          <p:nvPr/>
        </p:nvCxnSpPr>
        <p:spPr>
          <a:xfrm>
            <a:off x="5503335" y="2489777"/>
            <a:ext cx="700659" cy="4569"/>
          </a:xfrm>
          <a:prstGeom prst="straightConnector1">
            <a:avLst/>
          </a:prstGeom>
          <a:ln w="38100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Connettore 2 30"/>
          <p:cNvCxnSpPr>
            <a:stCxn id="9" idx="2"/>
            <a:endCxn id="12" idx="0"/>
          </p:cNvCxnSpPr>
          <p:nvPr/>
        </p:nvCxnSpPr>
        <p:spPr>
          <a:xfrm>
            <a:off x="4628633" y="2645868"/>
            <a:ext cx="552" cy="375277"/>
          </a:xfrm>
          <a:prstGeom prst="straightConnector1">
            <a:avLst/>
          </a:prstGeom>
          <a:ln w="38100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Connettore 2 33"/>
          <p:cNvCxnSpPr>
            <a:stCxn id="7" idx="2"/>
          </p:cNvCxnSpPr>
          <p:nvPr/>
        </p:nvCxnSpPr>
        <p:spPr>
          <a:xfrm>
            <a:off x="7418304" y="1765673"/>
            <a:ext cx="0" cy="1686444"/>
          </a:xfrm>
          <a:prstGeom prst="straightConnector1">
            <a:avLst/>
          </a:prstGeom>
          <a:ln w="38100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Connettore 2 39"/>
          <p:cNvCxnSpPr/>
          <p:nvPr/>
        </p:nvCxnSpPr>
        <p:spPr>
          <a:xfrm>
            <a:off x="2108376" y="6040747"/>
            <a:ext cx="977254" cy="0"/>
          </a:xfrm>
          <a:prstGeom prst="straightConnector1">
            <a:avLst/>
          </a:prstGeom>
          <a:ln w="38100">
            <a:solidFill>
              <a:srgbClr val="A23B6A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Connettore 2 42"/>
          <p:cNvCxnSpPr/>
          <p:nvPr/>
        </p:nvCxnSpPr>
        <p:spPr>
          <a:xfrm>
            <a:off x="858567" y="2645869"/>
            <a:ext cx="0" cy="3238787"/>
          </a:xfrm>
          <a:prstGeom prst="straightConnector1">
            <a:avLst/>
          </a:prstGeom>
          <a:ln w="38100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360986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arrotondato 6"/>
          <p:cNvSpPr/>
          <p:nvPr/>
        </p:nvSpPr>
        <p:spPr>
          <a:xfrm>
            <a:off x="219193" y="1417456"/>
            <a:ext cx="1824372" cy="1593771"/>
          </a:xfrm>
          <a:prstGeom prst="roundRect">
            <a:avLst>
              <a:gd name="adj" fmla="val 11076"/>
            </a:avLst>
          </a:prstGeom>
          <a:solidFill>
            <a:srgbClr val="FFFFFF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it-IT" sz="1300" b="1" dirty="0" smtClean="0">
                <a:solidFill>
                  <a:schemeClr val="tx1"/>
                </a:solidFill>
                <a:latin typeface="Times New Roman"/>
                <a:cs typeface="Times New Roman"/>
              </a:rPr>
              <a:t>Formale</a:t>
            </a:r>
          </a:p>
          <a:p>
            <a:pPr algn="ctr"/>
            <a:r>
              <a:rPr lang="it-IT" sz="1300" dirty="0" smtClean="0">
                <a:solidFill>
                  <a:schemeClr val="tx1"/>
                </a:solidFill>
                <a:latin typeface="Times New Roman"/>
                <a:cs typeface="Times New Roman"/>
              </a:rPr>
              <a:t>Ragionamento corretto</a:t>
            </a:r>
          </a:p>
          <a:p>
            <a:pPr algn="ctr"/>
            <a:r>
              <a:rPr lang="it-IT" sz="1300" dirty="0" smtClean="0">
                <a:solidFill>
                  <a:schemeClr val="tx1"/>
                </a:solidFill>
                <a:latin typeface="Times New Roman"/>
                <a:cs typeface="Times New Roman"/>
              </a:rPr>
              <a:t>Premessa maggiore</a:t>
            </a:r>
          </a:p>
          <a:p>
            <a:pPr algn="ctr"/>
            <a:r>
              <a:rPr lang="it-IT" sz="1300" dirty="0" smtClean="0">
                <a:solidFill>
                  <a:schemeClr val="tx1"/>
                </a:solidFill>
                <a:latin typeface="Times New Roman"/>
                <a:cs typeface="Times New Roman"/>
              </a:rPr>
              <a:t>Premessa minore</a:t>
            </a:r>
          </a:p>
          <a:p>
            <a:pPr algn="ctr"/>
            <a:endParaRPr lang="it-IT" sz="1300" dirty="0" smtClean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 algn="ctr"/>
            <a:endParaRPr lang="it-IT" sz="1300" dirty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 algn="ctr"/>
            <a:r>
              <a:rPr lang="it-IT" sz="1300" dirty="0" smtClean="0">
                <a:solidFill>
                  <a:schemeClr val="tx1"/>
                </a:solidFill>
                <a:latin typeface="Times New Roman"/>
                <a:cs typeface="Times New Roman"/>
              </a:rPr>
              <a:t>Conclusione</a:t>
            </a:r>
          </a:p>
        </p:txBody>
      </p:sp>
      <p:grpSp>
        <p:nvGrpSpPr>
          <p:cNvPr id="11" name="Gruppo 10"/>
          <p:cNvGrpSpPr/>
          <p:nvPr/>
        </p:nvGrpSpPr>
        <p:grpSpPr>
          <a:xfrm>
            <a:off x="2251186" y="1417456"/>
            <a:ext cx="3291928" cy="1920738"/>
            <a:chOff x="2551955" y="4461331"/>
            <a:chExt cx="3291928" cy="1920738"/>
          </a:xfrm>
        </p:grpSpPr>
        <p:sp>
          <p:nvSpPr>
            <p:cNvPr id="8" name="Rettangolo arrotondato 7"/>
            <p:cNvSpPr/>
            <p:nvPr/>
          </p:nvSpPr>
          <p:spPr>
            <a:xfrm>
              <a:off x="2551955" y="4461331"/>
              <a:ext cx="3120712" cy="1920738"/>
            </a:xfrm>
            <a:prstGeom prst="roundRect">
              <a:avLst>
                <a:gd name="adj" fmla="val 11076"/>
              </a:avLst>
            </a:prstGeom>
            <a:solidFill>
              <a:srgbClr val="FFFFFF"/>
            </a:solidFill>
            <a:ln w="38100" cmpd="sng">
              <a:solidFill>
                <a:srgbClr val="94BEB5"/>
              </a:solidFill>
            </a:ln>
            <a:effectLst>
              <a:outerShdw blurRad="50800" dist="762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t">
              <a:noAutofit/>
            </a:bodyPr>
            <a:lstStyle/>
            <a:p>
              <a:pPr algn="ctr"/>
              <a:r>
                <a:rPr lang="it-IT" sz="1300" b="1" dirty="0" smtClean="0">
                  <a:solidFill>
                    <a:schemeClr val="tx1"/>
                  </a:solidFill>
                  <a:latin typeface="Times New Roman"/>
                  <a:cs typeface="Times New Roman"/>
                </a:rPr>
                <a:t>Scientifico</a:t>
              </a:r>
              <a:br>
                <a:rPr lang="it-IT" sz="1300" b="1" dirty="0" smtClean="0">
                  <a:solidFill>
                    <a:schemeClr val="tx1"/>
                  </a:solidFill>
                  <a:latin typeface="Times New Roman"/>
                  <a:cs typeface="Times New Roman"/>
                </a:rPr>
              </a:br>
              <a:r>
                <a:rPr lang="it-IT" sz="1300" dirty="0" smtClean="0">
                  <a:solidFill>
                    <a:schemeClr val="tx1"/>
                  </a:solidFill>
                  <a:latin typeface="Times New Roman"/>
                  <a:cs typeface="Times New Roman"/>
                </a:rPr>
                <a:t>(dimostrativo)</a:t>
              </a:r>
            </a:p>
            <a:p>
              <a:pPr algn="ctr"/>
              <a:endParaRPr lang="it-IT" sz="1300" dirty="0">
                <a:solidFill>
                  <a:schemeClr val="tx1"/>
                </a:solidFill>
                <a:latin typeface="Times New Roman"/>
                <a:cs typeface="Times New Roman"/>
              </a:endParaRPr>
            </a:p>
            <a:p>
              <a:pPr algn="ctr"/>
              <a:endParaRPr lang="it-IT" sz="1300" dirty="0" smtClean="0">
                <a:solidFill>
                  <a:schemeClr val="tx1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9" name="CasellaDiTesto 8"/>
            <p:cNvSpPr txBox="1"/>
            <p:nvPr/>
          </p:nvSpPr>
          <p:spPr>
            <a:xfrm>
              <a:off x="2737556" y="5079999"/>
              <a:ext cx="1476963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tabLst>
                  <a:tab pos="1439863" algn="l"/>
                </a:tabLst>
              </a:pPr>
              <a:r>
                <a:rPr lang="it-IT" sz="1200" i="1" dirty="0">
                  <a:latin typeface="Times New Roman"/>
                  <a:cs typeface="Times New Roman"/>
                </a:rPr>
                <a:t>Premesse vere,</a:t>
              </a:r>
              <a:br>
                <a:rPr lang="it-IT" sz="1200" i="1" dirty="0">
                  <a:latin typeface="Times New Roman"/>
                  <a:cs typeface="Times New Roman"/>
                </a:rPr>
              </a:br>
              <a:r>
                <a:rPr lang="it-IT" sz="1200" dirty="0">
                  <a:latin typeface="Times New Roman"/>
                  <a:cs typeface="Times New Roman"/>
                </a:rPr>
                <a:t>conosciute</a:t>
              </a:r>
              <a:br>
                <a:rPr lang="it-IT" sz="1200" dirty="0">
                  <a:latin typeface="Times New Roman"/>
                  <a:cs typeface="Times New Roman"/>
                </a:rPr>
              </a:br>
              <a:r>
                <a:rPr lang="it-IT" sz="1200" dirty="0">
                  <a:latin typeface="Times New Roman"/>
                  <a:cs typeface="Times New Roman"/>
                </a:rPr>
                <a:t>attraverso</a:t>
              </a:r>
            </a:p>
            <a:p>
              <a:r>
                <a:rPr lang="it-IT" sz="1200" b="1" i="1" dirty="0">
                  <a:latin typeface="Times New Roman"/>
                  <a:cs typeface="Times New Roman"/>
                </a:rPr>
                <a:t>induzione e </a:t>
              </a:r>
              <a:br>
                <a:rPr lang="it-IT" sz="1200" b="1" i="1" dirty="0">
                  <a:latin typeface="Times New Roman"/>
                  <a:cs typeface="Times New Roman"/>
                </a:rPr>
              </a:br>
              <a:r>
                <a:rPr lang="it-IT" sz="1200" b="1" i="1" dirty="0" smtClean="0">
                  <a:latin typeface="Times New Roman"/>
                  <a:cs typeface="Times New Roman"/>
                </a:rPr>
                <a:t>intuizione</a:t>
              </a:r>
              <a:endParaRPr lang="it-IT" sz="1200" b="1" i="1" dirty="0">
                <a:latin typeface="Times New Roman"/>
                <a:cs typeface="Times New Roman"/>
              </a:endParaRPr>
            </a:p>
          </p:txBody>
        </p:sp>
        <p:sp>
          <p:nvSpPr>
            <p:cNvPr id="10" name="CasellaDiTesto 9"/>
            <p:cNvSpPr txBox="1"/>
            <p:nvPr/>
          </p:nvSpPr>
          <p:spPr>
            <a:xfrm>
              <a:off x="3904075" y="5079999"/>
              <a:ext cx="1939808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tabLst>
                  <a:tab pos="1439863" algn="l"/>
                </a:tabLst>
              </a:pPr>
              <a:r>
                <a:rPr lang="it-IT" sz="1200" dirty="0" smtClean="0">
                  <a:latin typeface="Times New Roman"/>
                  <a:cs typeface="Times New Roman"/>
                </a:rPr>
                <a:t>Si fonda su:</a:t>
              </a:r>
            </a:p>
            <a:p>
              <a:pPr marL="179388" indent="-179388">
                <a:buFont typeface="Arial"/>
                <a:buChar char="•"/>
                <a:tabLst>
                  <a:tab pos="1439863" algn="l"/>
                </a:tabLst>
              </a:pPr>
              <a:r>
                <a:rPr lang="it-IT" sz="1200" dirty="0" smtClean="0">
                  <a:latin typeface="Times New Roman"/>
                  <a:cs typeface="Times New Roman"/>
                </a:rPr>
                <a:t>esistenza del soggetto</a:t>
              </a:r>
            </a:p>
            <a:p>
              <a:pPr marL="179388" indent="-179388">
                <a:buFont typeface="Arial"/>
                <a:buChar char="•"/>
                <a:tabLst>
                  <a:tab pos="1439863" algn="l"/>
                </a:tabLst>
              </a:pPr>
              <a:r>
                <a:rPr lang="it-IT" sz="1200" dirty="0" smtClean="0">
                  <a:latin typeface="Times New Roman"/>
                  <a:cs typeface="Times New Roman"/>
                </a:rPr>
                <a:t>significato dei termini</a:t>
              </a:r>
            </a:p>
            <a:p>
              <a:pPr marL="179388" indent="-179388">
                <a:buFont typeface="Arial"/>
                <a:buChar char="•"/>
                <a:tabLst>
                  <a:tab pos="1439863" algn="l"/>
                </a:tabLst>
              </a:pPr>
              <a:r>
                <a:rPr lang="it-IT" sz="1200" dirty="0" smtClean="0">
                  <a:latin typeface="Times New Roman"/>
                  <a:cs typeface="Times New Roman"/>
                </a:rPr>
                <a:t>assiomi</a:t>
              </a:r>
              <a:br>
                <a:rPr lang="it-IT" sz="1200" dirty="0" smtClean="0">
                  <a:latin typeface="Times New Roman"/>
                  <a:cs typeface="Times New Roman"/>
                </a:rPr>
              </a:br>
              <a:r>
                <a:rPr lang="it-IT" sz="1200" dirty="0" smtClean="0">
                  <a:latin typeface="Times New Roman"/>
                  <a:cs typeface="Times New Roman"/>
                </a:rPr>
                <a:t>(</a:t>
              </a:r>
              <a:r>
                <a:rPr lang="it-IT" sz="1200" b="1" dirty="0" smtClean="0">
                  <a:latin typeface="Times New Roman"/>
                  <a:cs typeface="Times New Roman"/>
                </a:rPr>
                <a:t>principio di non contraddizione)</a:t>
              </a:r>
              <a:endParaRPr lang="it-IT" sz="1200" dirty="0">
                <a:latin typeface="Times New Roman"/>
                <a:cs typeface="Times New Roman"/>
              </a:endParaRPr>
            </a:p>
          </p:txBody>
        </p:sp>
      </p:grpSp>
      <p:sp>
        <p:nvSpPr>
          <p:cNvPr id="12" name="Rettangolo arrotondato 11"/>
          <p:cNvSpPr/>
          <p:nvPr/>
        </p:nvSpPr>
        <p:spPr>
          <a:xfrm>
            <a:off x="5750735" y="1417456"/>
            <a:ext cx="1522116" cy="525780"/>
          </a:xfrm>
          <a:prstGeom prst="roundRect">
            <a:avLst>
              <a:gd name="adj" fmla="val 11076"/>
            </a:avLst>
          </a:prstGeom>
          <a:solidFill>
            <a:srgbClr val="FFFFFF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it-IT" sz="1300" b="1" dirty="0" smtClean="0">
                <a:solidFill>
                  <a:schemeClr val="tx1"/>
                </a:solidFill>
                <a:latin typeface="Times New Roman"/>
                <a:cs typeface="Times New Roman"/>
              </a:rPr>
              <a:t>Dialettico</a:t>
            </a:r>
          </a:p>
          <a:p>
            <a:pPr algn="ctr"/>
            <a:r>
              <a:rPr lang="it-IT" sz="1300" dirty="0" smtClean="0">
                <a:solidFill>
                  <a:schemeClr val="tx1"/>
                </a:solidFill>
                <a:latin typeface="Times New Roman"/>
                <a:cs typeface="Times New Roman"/>
              </a:rPr>
              <a:t>Premesse probabili</a:t>
            </a:r>
          </a:p>
        </p:txBody>
      </p:sp>
      <p:sp>
        <p:nvSpPr>
          <p:cNvPr id="13" name="Rettangolo arrotondato 12"/>
          <p:cNvSpPr/>
          <p:nvPr/>
        </p:nvSpPr>
        <p:spPr>
          <a:xfrm>
            <a:off x="7480471" y="1417456"/>
            <a:ext cx="1522116" cy="952976"/>
          </a:xfrm>
          <a:prstGeom prst="roundRect">
            <a:avLst>
              <a:gd name="adj" fmla="val 11076"/>
            </a:avLst>
          </a:prstGeom>
          <a:solidFill>
            <a:srgbClr val="FFFFFF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it-IT" sz="1300" b="1" dirty="0" smtClean="0">
                <a:solidFill>
                  <a:schemeClr val="tx1"/>
                </a:solidFill>
                <a:latin typeface="Times New Roman"/>
                <a:cs typeface="Times New Roman"/>
              </a:rPr>
              <a:t>Eristico</a:t>
            </a:r>
          </a:p>
          <a:p>
            <a:pPr algn="ctr"/>
            <a:r>
              <a:rPr lang="it-IT" sz="1300" dirty="0" smtClean="0">
                <a:solidFill>
                  <a:schemeClr val="tx1"/>
                </a:solidFill>
                <a:latin typeface="Times New Roman"/>
                <a:cs typeface="Times New Roman"/>
              </a:rPr>
              <a:t>Ragionamento corretto solo in apparenza</a:t>
            </a:r>
          </a:p>
        </p:txBody>
      </p:sp>
      <p:sp>
        <p:nvSpPr>
          <p:cNvPr id="14" name="Rettangolo arrotondato 13"/>
          <p:cNvSpPr/>
          <p:nvPr/>
        </p:nvSpPr>
        <p:spPr>
          <a:xfrm>
            <a:off x="5665405" y="4109931"/>
            <a:ext cx="1840386" cy="739378"/>
          </a:xfrm>
          <a:prstGeom prst="roundRect">
            <a:avLst>
              <a:gd name="adj" fmla="val 11076"/>
            </a:avLst>
          </a:prstGeom>
          <a:solidFill>
            <a:srgbClr val="FFFFFF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it-IT" sz="1300" b="1" dirty="0" smtClean="0">
                <a:solidFill>
                  <a:schemeClr val="tx1"/>
                </a:solidFill>
                <a:latin typeface="Times New Roman"/>
                <a:cs typeface="Times New Roman"/>
              </a:rPr>
              <a:t>Entimema</a:t>
            </a:r>
          </a:p>
          <a:p>
            <a:pPr algn="ctr"/>
            <a:r>
              <a:rPr lang="it-IT" sz="1300" dirty="0" smtClean="0">
                <a:solidFill>
                  <a:schemeClr val="tx1"/>
                </a:solidFill>
                <a:latin typeface="Times New Roman"/>
                <a:cs typeface="Times New Roman"/>
              </a:rPr>
              <a:t>Sillogismo che muove da premesse probabili</a:t>
            </a:r>
          </a:p>
        </p:txBody>
      </p:sp>
      <p:sp>
        <p:nvSpPr>
          <p:cNvPr id="15" name="Rettangolo arrotondato 14"/>
          <p:cNvSpPr/>
          <p:nvPr/>
        </p:nvSpPr>
        <p:spPr>
          <a:xfrm>
            <a:off x="2251186" y="4003132"/>
            <a:ext cx="1840386" cy="952976"/>
          </a:xfrm>
          <a:prstGeom prst="roundRect">
            <a:avLst>
              <a:gd name="adj" fmla="val 11076"/>
            </a:avLst>
          </a:prstGeom>
          <a:solidFill>
            <a:srgbClr val="FFFFFF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it-IT" sz="1300" i="1" dirty="0" smtClean="0">
                <a:solidFill>
                  <a:schemeClr val="tx1"/>
                </a:solidFill>
                <a:latin typeface="Times New Roman"/>
                <a:cs typeface="Times New Roman"/>
              </a:rPr>
              <a:t>Esempio</a:t>
            </a:r>
          </a:p>
          <a:p>
            <a:pPr algn="ctr"/>
            <a:r>
              <a:rPr lang="it-IT" sz="1300" dirty="0" smtClean="0">
                <a:solidFill>
                  <a:schemeClr val="tx1"/>
                </a:solidFill>
                <a:latin typeface="Times New Roman"/>
                <a:cs typeface="Times New Roman"/>
              </a:rPr>
              <a:t>Rende immediatamente evidente ciò che si vuole provare</a:t>
            </a:r>
          </a:p>
        </p:txBody>
      </p:sp>
      <p:sp>
        <p:nvSpPr>
          <p:cNvPr id="16" name="Rettangolo arrotondato 15"/>
          <p:cNvSpPr/>
          <p:nvPr/>
        </p:nvSpPr>
        <p:spPr>
          <a:xfrm>
            <a:off x="1759454" y="5587652"/>
            <a:ext cx="6118090" cy="558641"/>
          </a:xfrm>
          <a:prstGeom prst="roundRect">
            <a:avLst>
              <a:gd name="adj" fmla="val 11076"/>
            </a:avLst>
          </a:prstGeom>
          <a:solidFill>
            <a:srgbClr val="94BEB5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it-IT" sz="140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Retorica</a:t>
            </a:r>
          </a:p>
          <a:p>
            <a:pPr algn="ctr"/>
            <a:r>
              <a:rPr lang="it-IT" sz="140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Indaga i modi e i mezzi della persuasione</a:t>
            </a:r>
          </a:p>
        </p:txBody>
      </p:sp>
      <p:sp>
        <p:nvSpPr>
          <p:cNvPr id="17" name="Rettangolo arrotondato 16"/>
          <p:cNvSpPr/>
          <p:nvPr/>
        </p:nvSpPr>
        <p:spPr>
          <a:xfrm>
            <a:off x="4075850" y="645676"/>
            <a:ext cx="1522116" cy="312182"/>
          </a:xfrm>
          <a:prstGeom prst="roundRect">
            <a:avLst>
              <a:gd name="adj" fmla="val 11076"/>
            </a:avLst>
          </a:prstGeom>
          <a:solidFill>
            <a:srgbClr val="FFFFFF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it-IT" sz="1300" b="1" dirty="0" smtClean="0">
                <a:solidFill>
                  <a:srgbClr val="A23B6A"/>
                </a:solidFill>
                <a:latin typeface="Times New Roman"/>
                <a:cs typeface="Times New Roman"/>
              </a:rPr>
              <a:t>SILLOGISMI</a:t>
            </a:r>
            <a:endParaRPr lang="it-IT" sz="1300" dirty="0" smtClean="0">
              <a:solidFill>
                <a:srgbClr val="A23B6A"/>
              </a:solidFill>
              <a:latin typeface="Times New Roman"/>
              <a:cs typeface="Times New Roman"/>
            </a:endParaRPr>
          </a:p>
        </p:txBody>
      </p:sp>
      <p:cxnSp>
        <p:nvCxnSpPr>
          <p:cNvPr id="19" name="Connettore 4 18"/>
          <p:cNvCxnSpPr>
            <a:stCxn id="17" idx="2"/>
            <a:endCxn id="7" idx="0"/>
          </p:cNvCxnSpPr>
          <p:nvPr/>
        </p:nvCxnSpPr>
        <p:spPr>
          <a:xfrm rot="5400000">
            <a:off x="2754345" y="-665107"/>
            <a:ext cx="459598" cy="3705529"/>
          </a:xfrm>
          <a:prstGeom prst="bentConnector3">
            <a:avLst/>
          </a:prstGeom>
          <a:ln w="38100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Connettore 4 20"/>
          <p:cNvCxnSpPr>
            <a:stCxn id="17" idx="2"/>
            <a:endCxn id="13" idx="0"/>
          </p:cNvCxnSpPr>
          <p:nvPr/>
        </p:nvCxnSpPr>
        <p:spPr>
          <a:xfrm rot="16200000" flipH="1">
            <a:off x="6309419" y="-514654"/>
            <a:ext cx="459598" cy="3404621"/>
          </a:xfrm>
          <a:prstGeom prst="bentConnector3">
            <a:avLst/>
          </a:prstGeom>
          <a:ln w="38100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Connettore 4 22"/>
          <p:cNvCxnSpPr>
            <a:stCxn id="17" idx="2"/>
            <a:endCxn id="12" idx="0"/>
          </p:cNvCxnSpPr>
          <p:nvPr/>
        </p:nvCxnSpPr>
        <p:spPr>
          <a:xfrm rot="16200000" flipH="1">
            <a:off x="5444551" y="350214"/>
            <a:ext cx="459598" cy="1674885"/>
          </a:xfrm>
          <a:prstGeom prst="bentConnector3">
            <a:avLst/>
          </a:prstGeom>
          <a:ln w="38100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4 24"/>
          <p:cNvCxnSpPr>
            <a:stCxn id="17" idx="2"/>
            <a:endCxn id="8" idx="0"/>
          </p:cNvCxnSpPr>
          <p:nvPr/>
        </p:nvCxnSpPr>
        <p:spPr>
          <a:xfrm rot="5400000">
            <a:off x="4094426" y="674974"/>
            <a:ext cx="459598" cy="1025366"/>
          </a:xfrm>
          <a:prstGeom prst="bentConnector3">
            <a:avLst/>
          </a:prstGeom>
          <a:ln w="38100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2 26"/>
          <p:cNvCxnSpPr>
            <a:endCxn id="15" idx="0"/>
          </p:cNvCxnSpPr>
          <p:nvPr/>
        </p:nvCxnSpPr>
        <p:spPr>
          <a:xfrm>
            <a:off x="3171379" y="3338194"/>
            <a:ext cx="0" cy="664938"/>
          </a:xfrm>
          <a:prstGeom prst="straightConnector1">
            <a:avLst/>
          </a:prstGeom>
          <a:ln w="38100">
            <a:solidFill>
              <a:srgbClr val="A23B6A"/>
            </a:solidFill>
            <a:prstDash val="dash"/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Connettore 2 29"/>
          <p:cNvCxnSpPr>
            <a:endCxn id="15" idx="2"/>
          </p:cNvCxnSpPr>
          <p:nvPr/>
        </p:nvCxnSpPr>
        <p:spPr>
          <a:xfrm flipV="1">
            <a:off x="3171379" y="4956108"/>
            <a:ext cx="0" cy="631544"/>
          </a:xfrm>
          <a:prstGeom prst="straightConnector1">
            <a:avLst/>
          </a:prstGeom>
          <a:ln w="38100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Connettore 2 32"/>
          <p:cNvCxnSpPr/>
          <p:nvPr/>
        </p:nvCxnSpPr>
        <p:spPr>
          <a:xfrm flipV="1">
            <a:off x="6585598" y="4849309"/>
            <a:ext cx="0" cy="738343"/>
          </a:xfrm>
          <a:prstGeom prst="straightConnector1">
            <a:avLst/>
          </a:prstGeom>
          <a:ln w="38100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Connettore 2 35"/>
          <p:cNvCxnSpPr>
            <a:endCxn id="14" idx="0"/>
          </p:cNvCxnSpPr>
          <p:nvPr/>
        </p:nvCxnSpPr>
        <p:spPr>
          <a:xfrm flipH="1">
            <a:off x="6585598" y="2205450"/>
            <a:ext cx="35601" cy="1904481"/>
          </a:xfrm>
          <a:prstGeom prst="straightConnector1">
            <a:avLst/>
          </a:prstGeom>
          <a:ln w="38100">
            <a:solidFill>
              <a:srgbClr val="A23B6A"/>
            </a:solidFill>
            <a:prstDash val="dash"/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CasellaDiTesto 23"/>
          <p:cNvSpPr txBox="1"/>
          <p:nvPr/>
        </p:nvSpPr>
        <p:spPr>
          <a:xfrm>
            <a:off x="858567" y="80997"/>
            <a:ext cx="272382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600" dirty="0" smtClean="0">
                <a:solidFill>
                  <a:schemeClr val="bg1"/>
                </a:solidFill>
              </a:rPr>
              <a:t>MAPPA 9. LOGICA E RETORICA</a:t>
            </a:r>
            <a:endParaRPr lang="it-IT" sz="1600" dirty="0">
              <a:solidFill>
                <a:schemeClr val="bg1"/>
              </a:solidFill>
            </a:endParaRPr>
          </a:p>
        </p:txBody>
      </p:sp>
      <p:sp>
        <p:nvSpPr>
          <p:cNvPr id="26" name="Anello 25"/>
          <p:cNvSpPr/>
          <p:nvPr/>
        </p:nvSpPr>
        <p:spPr>
          <a:xfrm>
            <a:off x="142621" y="8557"/>
            <a:ext cx="573942" cy="568636"/>
          </a:xfrm>
          <a:prstGeom prst="donut">
            <a:avLst/>
          </a:prstGeom>
          <a:solidFill>
            <a:srgbClr val="94BEB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349024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arrotondato 4"/>
          <p:cNvSpPr/>
          <p:nvPr/>
        </p:nvSpPr>
        <p:spPr>
          <a:xfrm>
            <a:off x="244595" y="1592275"/>
            <a:ext cx="1702740" cy="328612"/>
          </a:xfrm>
          <a:prstGeom prst="roundRect">
            <a:avLst>
              <a:gd name="adj" fmla="val 11076"/>
            </a:avLst>
          </a:prstGeom>
          <a:solidFill>
            <a:srgbClr val="94BEB5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it-IT" sz="140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Mimesi</a:t>
            </a:r>
          </a:p>
        </p:txBody>
      </p:sp>
      <p:sp>
        <p:nvSpPr>
          <p:cNvPr id="7" name="Rettangolo arrotondato 6"/>
          <p:cNvSpPr/>
          <p:nvPr/>
        </p:nvSpPr>
        <p:spPr>
          <a:xfrm>
            <a:off x="244595" y="2782678"/>
            <a:ext cx="1702740" cy="328612"/>
          </a:xfrm>
          <a:prstGeom prst="roundRect">
            <a:avLst>
              <a:gd name="adj" fmla="val 11076"/>
            </a:avLst>
          </a:prstGeom>
          <a:solidFill>
            <a:srgbClr val="94BEB5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it-IT" sz="140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Catarsi</a:t>
            </a:r>
          </a:p>
        </p:txBody>
      </p:sp>
      <p:sp>
        <p:nvSpPr>
          <p:cNvPr id="8" name="Rettangolo arrotondato 7"/>
          <p:cNvSpPr/>
          <p:nvPr/>
        </p:nvSpPr>
        <p:spPr>
          <a:xfrm>
            <a:off x="2588918" y="1261573"/>
            <a:ext cx="2575747" cy="328612"/>
          </a:xfrm>
          <a:prstGeom prst="roundRect">
            <a:avLst>
              <a:gd name="adj" fmla="val 11076"/>
            </a:avLst>
          </a:prstGeom>
          <a:solidFill>
            <a:srgbClr val="94BEB5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it-IT" sz="140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Platone</a:t>
            </a:r>
          </a:p>
        </p:txBody>
      </p:sp>
      <p:sp>
        <p:nvSpPr>
          <p:cNvPr id="9" name="Rettangolo arrotondato 8"/>
          <p:cNvSpPr/>
          <p:nvPr/>
        </p:nvSpPr>
        <p:spPr>
          <a:xfrm>
            <a:off x="2588917" y="3995335"/>
            <a:ext cx="2575747" cy="328612"/>
          </a:xfrm>
          <a:prstGeom prst="roundRect">
            <a:avLst>
              <a:gd name="adj" fmla="val 11076"/>
            </a:avLst>
          </a:prstGeom>
          <a:solidFill>
            <a:srgbClr val="94BEB5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it-IT" sz="140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Platone</a:t>
            </a:r>
          </a:p>
        </p:txBody>
      </p:sp>
      <p:sp>
        <p:nvSpPr>
          <p:cNvPr id="10" name="Rettangolo arrotondato 9"/>
          <p:cNvSpPr/>
          <p:nvPr/>
        </p:nvSpPr>
        <p:spPr>
          <a:xfrm>
            <a:off x="6365423" y="1230693"/>
            <a:ext cx="2575747" cy="328612"/>
          </a:xfrm>
          <a:prstGeom prst="roundRect">
            <a:avLst>
              <a:gd name="adj" fmla="val 11076"/>
            </a:avLst>
          </a:prstGeom>
          <a:solidFill>
            <a:srgbClr val="94BEB5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it-IT" sz="140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Aristotele</a:t>
            </a:r>
          </a:p>
        </p:txBody>
      </p:sp>
      <p:sp>
        <p:nvSpPr>
          <p:cNvPr id="11" name="Rettangolo arrotondato 10"/>
          <p:cNvSpPr/>
          <p:nvPr/>
        </p:nvSpPr>
        <p:spPr>
          <a:xfrm>
            <a:off x="6365422" y="4018086"/>
            <a:ext cx="2575747" cy="328612"/>
          </a:xfrm>
          <a:prstGeom prst="roundRect">
            <a:avLst>
              <a:gd name="adj" fmla="val 11076"/>
            </a:avLst>
          </a:prstGeom>
          <a:solidFill>
            <a:srgbClr val="94BEB5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it-IT" sz="140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Aristotele</a:t>
            </a:r>
          </a:p>
        </p:txBody>
      </p:sp>
      <p:sp>
        <p:nvSpPr>
          <p:cNvPr id="12" name="Rettangolo arrotondato 11"/>
          <p:cNvSpPr/>
          <p:nvPr/>
        </p:nvSpPr>
        <p:spPr>
          <a:xfrm>
            <a:off x="2401697" y="1606958"/>
            <a:ext cx="2913488" cy="312182"/>
          </a:xfrm>
          <a:prstGeom prst="roundRect">
            <a:avLst>
              <a:gd name="adj" fmla="val 11076"/>
            </a:avLst>
          </a:prstGeom>
          <a:solidFill>
            <a:srgbClr val="FFFFFF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it-IT" sz="1300" i="1" dirty="0" smtClean="0">
                <a:solidFill>
                  <a:schemeClr val="tx1"/>
                </a:solidFill>
                <a:latin typeface="Times New Roman"/>
                <a:cs typeface="Times New Roman"/>
              </a:rPr>
              <a:t>Mimesi = </a:t>
            </a:r>
            <a:r>
              <a:rPr lang="it-IT" sz="1300" dirty="0" smtClean="0">
                <a:solidFill>
                  <a:schemeClr val="tx1"/>
                </a:solidFill>
                <a:latin typeface="Times New Roman"/>
                <a:cs typeface="Times New Roman"/>
              </a:rPr>
              <a:t>imitazione dell’imitazione</a:t>
            </a:r>
            <a:endParaRPr lang="it-IT" sz="1300" i="1" dirty="0" smtClean="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sp>
        <p:nvSpPr>
          <p:cNvPr id="13" name="Rettangolo arrotondato 12"/>
          <p:cNvSpPr/>
          <p:nvPr/>
        </p:nvSpPr>
        <p:spPr>
          <a:xfrm>
            <a:off x="6168799" y="1576078"/>
            <a:ext cx="2913488" cy="525780"/>
          </a:xfrm>
          <a:prstGeom prst="roundRect">
            <a:avLst>
              <a:gd name="adj" fmla="val 11076"/>
            </a:avLst>
          </a:prstGeom>
          <a:solidFill>
            <a:srgbClr val="FFFFFF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it-IT" sz="1300" i="1" dirty="0" smtClean="0">
                <a:solidFill>
                  <a:schemeClr val="tx1"/>
                </a:solidFill>
                <a:latin typeface="Times New Roman"/>
                <a:cs typeface="Times New Roman"/>
              </a:rPr>
              <a:t>Mimesi artistica = </a:t>
            </a:r>
            <a:r>
              <a:rPr lang="it-IT" sz="1300" dirty="0" smtClean="0">
                <a:solidFill>
                  <a:schemeClr val="tx1"/>
                </a:solidFill>
                <a:latin typeface="Times New Roman"/>
                <a:cs typeface="Times New Roman"/>
              </a:rPr>
              <a:t>ricreazione delle cose secondo una nuova dimensione</a:t>
            </a:r>
            <a:endParaRPr lang="it-IT" sz="1300" i="1" dirty="0" smtClean="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sp>
        <p:nvSpPr>
          <p:cNvPr id="15" name="Rettangolo arrotondato 14"/>
          <p:cNvSpPr/>
          <p:nvPr/>
        </p:nvSpPr>
        <p:spPr>
          <a:xfrm>
            <a:off x="2401697" y="2552768"/>
            <a:ext cx="2913488" cy="312182"/>
          </a:xfrm>
          <a:prstGeom prst="roundRect">
            <a:avLst>
              <a:gd name="adj" fmla="val 11076"/>
            </a:avLst>
          </a:prstGeom>
          <a:solidFill>
            <a:srgbClr val="FFFFFF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it-IT" sz="1300" dirty="0" smtClean="0">
                <a:solidFill>
                  <a:schemeClr val="tx1"/>
                </a:solidFill>
                <a:latin typeface="Times New Roman"/>
                <a:cs typeface="Times New Roman"/>
              </a:rPr>
              <a:t>Purificazione </a:t>
            </a:r>
            <a:r>
              <a:rPr lang="it-IT" sz="1300" i="1" dirty="0" smtClean="0">
                <a:solidFill>
                  <a:schemeClr val="tx1"/>
                </a:solidFill>
                <a:latin typeface="Times New Roman"/>
                <a:cs typeface="Times New Roman"/>
              </a:rPr>
              <a:t>delle</a:t>
            </a:r>
            <a:r>
              <a:rPr lang="it-IT" sz="1300" dirty="0" smtClean="0">
                <a:solidFill>
                  <a:schemeClr val="tx1"/>
                </a:solidFill>
                <a:latin typeface="Times New Roman"/>
                <a:cs typeface="Times New Roman"/>
              </a:rPr>
              <a:t> passioni</a:t>
            </a:r>
          </a:p>
        </p:txBody>
      </p:sp>
      <p:sp>
        <p:nvSpPr>
          <p:cNvPr id="16" name="Rettangolo arrotondato 15"/>
          <p:cNvSpPr/>
          <p:nvPr/>
        </p:nvSpPr>
        <p:spPr>
          <a:xfrm>
            <a:off x="2401697" y="3039310"/>
            <a:ext cx="2913488" cy="312182"/>
          </a:xfrm>
          <a:prstGeom prst="roundRect">
            <a:avLst>
              <a:gd name="adj" fmla="val 11076"/>
            </a:avLst>
          </a:prstGeom>
          <a:solidFill>
            <a:srgbClr val="FFFFFF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it-IT" sz="1300" dirty="0" smtClean="0">
                <a:solidFill>
                  <a:schemeClr val="tx1"/>
                </a:solidFill>
                <a:latin typeface="Times New Roman"/>
                <a:cs typeface="Times New Roman"/>
              </a:rPr>
              <a:t>Purificazione </a:t>
            </a:r>
            <a:r>
              <a:rPr lang="it-IT" sz="1300" i="1" dirty="0" smtClean="0">
                <a:solidFill>
                  <a:schemeClr val="tx1"/>
                </a:solidFill>
                <a:latin typeface="Times New Roman"/>
                <a:cs typeface="Times New Roman"/>
              </a:rPr>
              <a:t>delle</a:t>
            </a:r>
            <a:r>
              <a:rPr lang="it-IT" sz="1300" dirty="0" smtClean="0">
                <a:solidFill>
                  <a:schemeClr val="tx1"/>
                </a:solidFill>
                <a:latin typeface="Times New Roman"/>
                <a:cs typeface="Times New Roman"/>
              </a:rPr>
              <a:t> passioni</a:t>
            </a:r>
          </a:p>
        </p:txBody>
      </p:sp>
      <p:sp>
        <p:nvSpPr>
          <p:cNvPr id="17" name="Rettangolo arrotondato 16"/>
          <p:cNvSpPr/>
          <p:nvPr/>
        </p:nvSpPr>
        <p:spPr>
          <a:xfrm>
            <a:off x="6168800" y="2550109"/>
            <a:ext cx="2913487" cy="312182"/>
          </a:xfrm>
          <a:prstGeom prst="roundRect">
            <a:avLst>
              <a:gd name="adj" fmla="val 11076"/>
            </a:avLst>
          </a:prstGeom>
          <a:solidFill>
            <a:srgbClr val="FFFFFF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it-IT" sz="1300" dirty="0" smtClean="0">
                <a:solidFill>
                  <a:schemeClr val="tx1"/>
                </a:solidFill>
                <a:latin typeface="Times New Roman"/>
                <a:cs typeface="Times New Roman"/>
              </a:rPr>
              <a:t>Sublimazione</a:t>
            </a:r>
          </a:p>
        </p:txBody>
      </p:sp>
      <p:sp>
        <p:nvSpPr>
          <p:cNvPr id="18" name="Rettangolo arrotondato 17"/>
          <p:cNvSpPr/>
          <p:nvPr/>
        </p:nvSpPr>
        <p:spPr>
          <a:xfrm>
            <a:off x="6168799" y="3036651"/>
            <a:ext cx="2913487" cy="312182"/>
          </a:xfrm>
          <a:prstGeom prst="roundRect">
            <a:avLst>
              <a:gd name="adj" fmla="val 11076"/>
            </a:avLst>
          </a:prstGeom>
          <a:solidFill>
            <a:srgbClr val="FFFFFF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it-IT" sz="1300" dirty="0" smtClean="0">
                <a:solidFill>
                  <a:schemeClr val="tx1"/>
                </a:solidFill>
                <a:latin typeface="Times New Roman"/>
                <a:cs typeface="Times New Roman"/>
              </a:rPr>
              <a:t>Rimozione, eliminazione</a:t>
            </a:r>
          </a:p>
        </p:txBody>
      </p:sp>
      <p:sp>
        <p:nvSpPr>
          <p:cNvPr id="19" name="Rettangolo arrotondato 18"/>
          <p:cNvSpPr/>
          <p:nvPr/>
        </p:nvSpPr>
        <p:spPr>
          <a:xfrm>
            <a:off x="2401696" y="4323947"/>
            <a:ext cx="2913488" cy="312182"/>
          </a:xfrm>
          <a:prstGeom prst="roundRect">
            <a:avLst>
              <a:gd name="adj" fmla="val 11076"/>
            </a:avLst>
          </a:prstGeom>
          <a:solidFill>
            <a:srgbClr val="FFFFFF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it-IT" sz="1300" i="1" dirty="0" smtClean="0">
                <a:solidFill>
                  <a:schemeClr val="tx1"/>
                </a:solidFill>
                <a:latin typeface="Times New Roman"/>
                <a:cs typeface="Times New Roman"/>
              </a:rPr>
              <a:t>Arte = </a:t>
            </a:r>
            <a:r>
              <a:rPr lang="it-IT" sz="1300" dirty="0" smtClean="0">
                <a:solidFill>
                  <a:schemeClr val="tx1"/>
                </a:solidFill>
                <a:latin typeface="Times New Roman"/>
                <a:cs typeface="Times New Roman"/>
              </a:rPr>
              <a:t>esaltazione delle emozioni</a:t>
            </a:r>
            <a:endParaRPr lang="it-IT" sz="1300" i="1" dirty="0" smtClean="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sp>
        <p:nvSpPr>
          <p:cNvPr id="20" name="Rettangolo arrotondato 19"/>
          <p:cNvSpPr/>
          <p:nvPr/>
        </p:nvSpPr>
        <p:spPr>
          <a:xfrm>
            <a:off x="6168799" y="4346698"/>
            <a:ext cx="2913488" cy="312182"/>
          </a:xfrm>
          <a:prstGeom prst="roundRect">
            <a:avLst>
              <a:gd name="adj" fmla="val 11076"/>
            </a:avLst>
          </a:prstGeom>
          <a:solidFill>
            <a:srgbClr val="FFFFFF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it-IT" sz="1300" i="1" dirty="0" smtClean="0">
                <a:solidFill>
                  <a:schemeClr val="tx1"/>
                </a:solidFill>
                <a:latin typeface="Times New Roman"/>
                <a:cs typeface="Times New Roman"/>
              </a:rPr>
              <a:t>Arte = </a:t>
            </a:r>
            <a:r>
              <a:rPr lang="it-IT" sz="1300" dirty="0" smtClean="0">
                <a:solidFill>
                  <a:schemeClr val="tx1"/>
                </a:solidFill>
                <a:latin typeface="Times New Roman"/>
                <a:cs typeface="Times New Roman"/>
              </a:rPr>
              <a:t>liberazione dalle emozioni</a:t>
            </a:r>
            <a:endParaRPr lang="it-IT" sz="1300" i="1" dirty="0" smtClean="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sp>
        <p:nvSpPr>
          <p:cNvPr id="21" name="Rettangolo arrotondato 20"/>
          <p:cNvSpPr/>
          <p:nvPr/>
        </p:nvSpPr>
        <p:spPr>
          <a:xfrm>
            <a:off x="6168798" y="5195831"/>
            <a:ext cx="2913488" cy="312182"/>
          </a:xfrm>
          <a:prstGeom prst="roundRect">
            <a:avLst>
              <a:gd name="adj" fmla="val 11076"/>
            </a:avLst>
          </a:prstGeom>
          <a:solidFill>
            <a:srgbClr val="FFFFFF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it-IT" sz="1300" i="1" dirty="0" smtClean="0">
                <a:solidFill>
                  <a:schemeClr val="tx1"/>
                </a:solidFill>
                <a:latin typeface="Times New Roman"/>
                <a:cs typeface="Times New Roman"/>
              </a:rPr>
              <a:t>Arte = </a:t>
            </a:r>
            <a:r>
              <a:rPr lang="it-IT" sz="1300" dirty="0" smtClean="0">
                <a:solidFill>
                  <a:schemeClr val="tx1"/>
                </a:solidFill>
                <a:latin typeface="Times New Roman"/>
                <a:cs typeface="Times New Roman"/>
              </a:rPr>
              <a:t>Piacere estetico</a:t>
            </a:r>
            <a:endParaRPr lang="it-IT" sz="1300" i="1" dirty="0" smtClean="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cxnSp>
        <p:nvCxnSpPr>
          <p:cNvPr id="22" name="Connettore 4 21"/>
          <p:cNvCxnSpPr>
            <a:stCxn id="7" idx="3"/>
            <a:endCxn id="15" idx="1"/>
          </p:cNvCxnSpPr>
          <p:nvPr/>
        </p:nvCxnSpPr>
        <p:spPr>
          <a:xfrm flipV="1">
            <a:off x="1947335" y="2708859"/>
            <a:ext cx="454362" cy="238125"/>
          </a:xfrm>
          <a:prstGeom prst="bentConnector3">
            <a:avLst>
              <a:gd name="adj1" fmla="val 50000"/>
            </a:avLst>
          </a:prstGeom>
          <a:ln w="38100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4 23"/>
          <p:cNvCxnSpPr>
            <a:stCxn id="7" idx="3"/>
            <a:endCxn id="16" idx="1"/>
          </p:cNvCxnSpPr>
          <p:nvPr/>
        </p:nvCxnSpPr>
        <p:spPr>
          <a:xfrm>
            <a:off x="1947335" y="2946984"/>
            <a:ext cx="454362" cy="248417"/>
          </a:xfrm>
          <a:prstGeom prst="bentConnector3">
            <a:avLst>
              <a:gd name="adj1" fmla="val 50000"/>
            </a:avLst>
          </a:prstGeom>
          <a:ln w="38100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Connettore 2 27"/>
          <p:cNvCxnSpPr>
            <a:stCxn id="5" idx="3"/>
            <a:endCxn id="12" idx="1"/>
          </p:cNvCxnSpPr>
          <p:nvPr/>
        </p:nvCxnSpPr>
        <p:spPr>
          <a:xfrm>
            <a:off x="1947335" y="1756581"/>
            <a:ext cx="454362" cy="6468"/>
          </a:xfrm>
          <a:prstGeom prst="straightConnector1">
            <a:avLst/>
          </a:prstGeom>
          <a:ln w="38100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Connettore 2 28"/>
          <p:cNvCxnSpPr>
            <a:stCxn id="15" idx="3"/>
            <a:endCxn id="17" idx="1"/>
          </p:cNvCxnSpPr>
          <p:nvPr/>
        </p:nvCxnSpPr>
        <p:spPr>
          <a:xfrm flipV="1">
            <a:off x="5315185" y="2706200"/>
            <a:ext cx="853615" cy="2659"/>
          </a:xfrm>
          <a:prstGeom prst="straightConnector1">
            <a:avLst/>
          </a:prstGeom>
          <a:ln w="38100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Connettore 2 31"/>
          <p:cNvCxnSpPr>
            <a:stCxn id="16" idx="3"/>
            <a:endCxn id="18" idx="1"/>
          </p:cNvCxnSpPr>
          <p:nvPr/>
        </p:nvCxnSpPr>
        <p:spPr>
          <a:xfrm flipV="1">
            <a:off x="5315185" y="3192742"/>
            <a:ext cx="853614" cy="2659"/>
          </a:xfrm>
          <a:prstGeom prst="straightConnector1">
            <a:avLst/>
          </a:prstGeom>
          <a:ln w="38100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Connettore 2 34"/>
          <p:cNvCxnSpPr>
            <a:stCxn id="18" idx="2"/>
            <a:endCxn id="11" idx="0"/>
          </p:cNvCxnSpPr>
          <p:nvPr/>
        </p:nvCxnSpPr>
        <p:spPr>
          <a:xfrm>
            <a:off x="7625543" y="3348833"/>
            <a:ext cx="27753" cy="669253"/>
          </a:xfrm>
          <a:prstGeom prst="straightConnector1">
            <a:avLst/>
          </a:prstGeom>
          <a:ln w="38100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Connettore 2 37"/>
          <p:cNvCxnSpPr>
            <a:stCxn id="20" idx="2"/>
            <a:endCxn id="21" idx="0"/>
          </p:cNvCxnSpPr>
          <p:nvPr/>
        </p:nvCxnSpPr>
        <p:spPr>
          <a:xfrm flipH="1">
            <a:off x="7625542" y="4658880"/>
            <a:ext cx="1" cy="536951"/>
          </a:xfrm>
          <a:prstGeom prst="straightConnector1">
            <a:avLst/>
          </a:prstGeom>
          <a:ln w="38100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Ovale 41"/>
          <p:cNvSpPr/>
          <p:nvPr/>
        </p:nvSpPr>
        <p:spPr>
          <a:xfrm>
            <a:off x="5592693" y="1559305"/>
            <a:ext cx="432741" cy="476071"/>
          </a:xfrm>
          <a:prstGeom prst="ellipse">
            <a:avLst/>
          </a:prstGeom>
          <a:solidFill>
            <a:srgbClr val="94BEB5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it-IT" sz="160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≠</a:t>
            </a:r>
            <a:endParaRPr lang="it-IT" sz="1600" b="1" dirty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sp>
        <p:nvSpPr>
          <p:cNvPr id="45" name="Ovale 44"/>
          <p:cNvSpPr/>
          <p:nvPr/>
        </p:nvSpPr>
        <p:spPr>
          <a:xfrm>
            <a:off x="5533416" y="4259444"/>
            <a:ext cx="432741" cy="476071"/>
          </a:xfrm>
          <a:prstGeom prst="ellipse">
            <a:avLst/>
          </a:prstGeom>
          <a:solidFill>
            <a:srgbClr val="94BEB5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it-IT" sz="160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≠</a:t>
            </a:r>
            <a:endParaRPr lang="it-IT" sz="1600" b="1" dirty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sp>
        <p:nvSpPr>
          <p:cNvPr id="30" name="CasellaDiTesto 29"/>
          <p:cNvSpPr txBox="1"/>
          <p:nvPr/>
        </p:nvSpPr>
        <p:spPr>
          <a:xfrm>
            <a:off x="858567" y="80997"/>
            <a:ext cx="213532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600" dirty="0" smtClean="0">
                <a:solidFill>
                  <a:schemeClr val="bg1"/>
                </a:solidFill>
              </a:rPr>
              <a:t>MAPPA 10. LA POETICA</a:t>
            </a:r>
            <a:endParaRPr lang="it-IT" sz="1600" dirty="0">
              <a:solidFill>
                <a:schemeClr val="bg1"/>
              </a:solidFill>
            </a:endParaRPr>
          </a:p>
        </p:txBody>
      </p:sp>
      <p:sp>
        <p:nvSpPr>
          <p:cNvPr id="31" name="Anello 30"/>
          <p:cNvSpPr/>
          <p:nvPr/>
        </p:nvSpPr>
        <p:spPr>
          <a:xfrm>
            <a:off x="142621" y="8557"/>
            <a:ext cx="573942" cy="568636"/>
          </a:xfrm>
          <a:prstGeom prst="donut">
            <a:avLst/>
          </a:prstGeom>
          <a:solidFill>
            <a:srgbClr val="94BEB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194978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arrotondato 4"/>
          <p:cNvSpPr/>
          <p:nvPr/>
        </p:nvSpPr>
        <p:spPr>
          <a:xfrm>
            <a:off x="2248369" y="1981901"/>
            <a:ext cx="4082815" cy="525780"/>
          </a:xfrm>
          <a:prstGeom prst="roundRect">
            <a:avLst>
              <a:gd name="adj" fmla="val 11076"/>
            </a:avLst>
          </a:prstGeom>
          <a:solidFill>
            <a:srgbClr val="FFFFFF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it-IT" sz="1300" b="1" dirty="0" smtClean="0">
                <a:solidFill>
                  <a:srgbClr val="A23B6A"/>
                </a:solidFill>
                <a:latin typeface="Times New Roman"/>
                <a:cs typeface="Times New Roman"/>
              </a:rPr>
              <a:t>Aristotele</a:t>
            </a:r>
            <a:r>
              <a:rPr lang="it-IT" sz="1300" dirty="0" smtClean="0">
                <a:solidFill>
                  <a:schemeClr val="tx1"/>
                </a:solidFill>
                <a:latin typeface="Times New Roman"/>
                <a:cs typeface="Times New Roman"/>
              </a:rPr>
              <a:t/>
            </a:r>
            <a:br>
              <a:rPr lang="it-IT" sz="1300" dirty="0" smtClean="0">
                <a:solidFill>
                  <a:schemeClr val="tx1"/>
                </a:solidFill>
                <a:latin typeface="Times New Roman"/>
                <a:cs typeface="Times New Roman"/>
              </a:rPr>
            </a:br>
            <a:r>
              <a:rPr lang="it-IT" sz="1300" dirty="0" smtClean="0">
                <a:solidFill>
                  <a:schemeClr val="tx1"/>
                </a:solidFill>
                <a:latin typeface="Times New Roman"/>
                <a:cs typeface="Times New Roman"/>
              </a:rPr>
              <a:t>(335-323/322 a.C.)</a:t>
            </a:r>
          </a:p>
        </p:txBody>
      </p:sp>
      <p:sp>
        <p:nvSpPr>
          <p:cNvPr id="7" name="Rettangolo arrotondato 6"/>
          <p:cNvSpPr/>
          <p:nvPr/>
        </p:nvSpPr>
        <p:spPr>
          <a:xfrm>
            <a:off x="1676400" y="3191403"/>
            <a:ext cx="1964268" cy="525780"/>
          </a:xfrm>
          <a:prstGeom prst="roundRect">
            <a:avLst>
              <a:gd name="adj" fmla="val 11076"/>
            </a:avLst>
          </a:prstGeom>
          <a:solidFill>
            <a:srgbClr val="FFFFFF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it-IT" sz="1300" b="1" dirty="0" err="1" smtClean="0">
                <a:solidFill>
                  <a:srgbClr val="A23B6A"/>
                </a:solidFill>
                <a:latin typeface="Times New Roman"/>
                <a:cs typeface="Times New Roman"/>
              </a:rPr>
              <a:t>Teofrasto</a:t>
            </a:r>
            <a:r>
              <a:rPr lang="it-IT" sz="1300" dirty="0" smtClean="0">
                <a:solidFill>
                  <a:schemeClr val="tx1"/>
                </a:solidFill>
                <a:latin typeface="Times New Roman"/>
                <a:cs typeface="Times New Roman"/>
              </a:rPr>
              <a:t/>
            </a:r>
            <a:br>
              <a:rPr lang="it-IT" sz="1300" dirty="0" smtClean="0">
                <a:solidFill>
                  <a:schemeClr val="tx1"/>
                </a:solidFill>
                <a:latin typeface="Times New Roman"/>
                <a:cs typeface="Times New Roman"/>
              </a:rPr>
            </a:br>
            <a:r>
              <a:rPr lang="it-IT" sz="1300" dirty="0" smtClean="0">
                <a:solidFill>
                  <a:schemeClr val="tx1"/>
                </a:solidFill>
                <a:latin typeface="Times New Roman"/>
                <a:cs typeface="Times New Roman"/>
              </a:rPr>
              <a:t>(323/322-288/284 a.C.)</a:t>
            </a:r>
          </a:p>
        </p:txBody>
      </p:sp>
      <p:sp>
        <p:nvSpPr>
          <p:cNvPr id="8" name="Rettangolo arrotondato 7"/>
          <p:cNvSpPr/>
          <p:nvPr/>
        </p:nvSpPr>
        <p:spPr>
          <a:xfrm>
            <a:off x="4218280" y="3084604"/>
            <a:ext cx="2987793" cy="739378"/>
          </a:xfrm>
          <a:prstGeom prst="roundRect">
            <a:avLst>
              <a:gd name="adj" fmla="val 11076"/>
            </a:avLst>
          </a:prstGeom>
          <a:solidFill>
            <a:srgbClr val="FFFFFF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it-IT" sz="1300" dirty="0" smtClean="0">
                <a:solidFill>
                  <a:schemeClr val="tx1"/>
                </a:solidFill>
                <a:latin typeface="Times New Roman"/>
                <a:cs typeface="Times New Roman"/>
              </a:rPr>
              <a:t>Vastità delle conoscenza</a:t>
            </a:r>
          </a:p>
          <a:p>
            <a:pPr marL="285750" indent="-285750">
              <a:buFont typeface="Arial"/>
              <a:buChar char="•"/>
            </a:pPr>
            <a:r>
              <a:rPr lang="it-IT" sz="1300" dirty="0" smtClean="0">
                <a:solidFill>
                  <a:schemeClr val="tx1"/>
                </a:solidFill>
                <a:latin typeface="Times New Roman"/>
                <a:cs typeface="Times New Roman"/>
              </a:rPr>
              <a:t>Originalità della ricerca scientifica</a:t>
            </a:r>
          </a:p>
          <a:p>
            <a:pPr marL="285750" indent="-285750">
              <a:buFont typeface="Arial"/>
              <a:buChar char="•"/>
            </a:pPr>
            <a:r>
              <a:rPr lang="it-IT" sz="1300" dirty="0" smtClean="0">
                <a:solidFill>
                  <a:schemeClr val="tx1"/>
                </a:solidFill>
                <a:latin typeface="Times New Roman"/>
                <a:cs typeface="Times New Roman"/>
              </a:rPr>
              <a:t>Scarsa profondità filosofica</a:t>
            </a:r>
          </a:p>
        </p:txBody>
      </p:sp>
      <p:sp>
        <p:nvSpPr>
          <p:cNvPr id="9" name="Rettangolo arrotondato 8"/>
          <p:cNvSpPr/>
          <p:nvPr/>
        </p:nvSpPr>
        <p:spPr>
          <a:xfrm>
            <a:off x="1676400" y="4470071"/>
            <a:ext cx="1964268" cy="525780"/>
          </a:xfrm>
          <a:prstGeom prst="roundRect">
            <a:avLst>
              <a:gd name="adj" fmla="val 11076"/>
            </a:avLst>
          </a:prstGeom>
          <a:solidFill>
            <a:srgbClr val="FFFFFF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it-IT" sz="1300" b="1" dirty="0" err="1" smtClean="0">
                <a:solidFill>
                  <a:srgbClr val="A23B6A"/>
                </a:solidFill>
                <a:latin typeface="Times New Roman"/>
                <a:cs typeface="Times New Roman"/>
              </a:rPr>
              <a:t>Stratone</a:t>
            </a:r>
            <a:r>
              <a:rPr lang="it-IT" sz="1300" b="1" dirty="0" smtClean="0">
                <a:solidFill>
                  <a:srgbClr val="A23B6A"/>
                </a:solidFill>
                <a:latin typeface="Times New Roman"/>
                <a:cs typeface="Times New Roman"/>
              </a:rPr>
              <a:t> di </a:t>
            </a:r>
            <a:r>
              <a:rPr lang="it-IT" sz="1300" b="1" dirty="0" err="1" smtClean="0">
                <a:solidFill>
                  <a:srgbClr val="A23B6A"/>
                </a:solidFill>
                <a:latin typeface="Times New Roman"/>
                <a:cs typeface="Times New Roman"/>
              </a:rPr>
              <a:t>Lampsaco</a:t>
            </a:r>
            <a:r>
              <a:rPr lang="it-IT" sz="1300" dirty="0" smtClean="0">
                <a:solidFill>
                  <a:schemeClr val="tx1"/>
                </a:solidFill>
                <a:latin typeface="Times New Roman"/>
                <a:cs typeface="Times New Roman"/>
              </a:rPr>
              <a:t/>
            </a:r>
            <a:br>
              <a:rPr lang="it-IT" sz="1300" dirty="0" smtClean="0">
                <a:solidFill>
                  <a:schemeClr val="tx1"/>
                </a:solidFill>
                <a:latin typeface="Times New Roman"/>
                <a:cs typeface="Times New Roman"/>
              </a:rPr>
            </a:br>
            <a:r>
              <a:rPr lang="it-IT" sz="1300" dirty="0" smtClean="0">
                <a:solidFill>
                  <a:schemeClr val="tx1"/>
                </a:solidFill>
                <a:latin typeface="Times New Roman"/>
                <a:cs typeface="Times New Roman"/>
              </a:rPr>
              <a:t>(288/284-274/270 a.C.)</a:t>
            </a:r>
          </a:p>
        </p:txBody>
      </p:sp>
      <p:sp>
        <p:nvSpPr>
          <p:cNvPr id="10" name="Rettangolo arrotondato 9"/>
          <p:cNvSpPr/>
          <p:nvPr/>
        </p:nvSpPr>
        <p:spPr>
          <a:xfrm>
            <a:off x="4218280" y="4576870"/>
            <a:ext cx="2987793" cy="312182"/>
          </a:xfrm>
          <a:prstGeom prst="roundRect">
            <a:avLst>
              <a:gd name="adj" fmla="val 11076"/>
            </a:avLst>
          </a:prstGeom>
          <a:solidFill>
            <a:srgbClr val="FFFFFF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it-IT" sz="1300" dirty="0" smtClean="0">
                <a:solidFill>
                  <a:schemeClr val="tx1"/>
                </a:solidFill>
                <a:latin typeface="Times New Roman"/>
                <a:cs typeface="Times New Roman"/>
              </a:rPr>
              <a:t>Rottura con l’aristotelismo</a:t>
            </a:r>
          </a:p>
        </p:txBody>
      </p:sp>
      <p:cxnSp>
        <p:nvCxnSpPr>
          <p:cNvPr id="11" name="Connettore 2 10"/>
          <p:cNvCxnSpPr>
            <a:stCxn id="7" idx="3"/>
            <a:endCxn id="8" idx="1"/>
          </p:cNvCxnSpPr>
          <p:nvPr/>
        </p:nvCxnSpPr>
        <p:spPr>
          <a:xfrm>
            <a:off x="3640668" y="3454293"/>
            <a:ext cx="577612" cy="0"/>
          </a:xfrm>
          <a:prstGeom prst="straightConnector1">
            <a:avLst/>
          </a:prstGeom>
          <a:ln w="38100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2 12"/>
          <p:cNvCxnSpPr>
            <a:stCxn id="9" idx="3"/>
            <a:endCxn id="10" idx="1"/>
          </p:cNvCxnSpPr>
          <p:nvPr/>
        </p:nvCxnSpPr>
        <p:spPr>
          <a:xfrm>
            <a:off x="3640668" y="4732961"/>
            <a:ext cx="577612" cy="0"/>
          </a:xfrm>
          <a:prstGeom prst="straightConnector1">
            <a:avLst/>
          </a:prstGeom>
          <a:ln w="38100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2 15"/>
          <p:cNvCxnSpPr>
            <a:stCxn id="7" idx="2"/>
            <a:endCxn id="9" idx="0"/>
          </p:cNvCxnSpPr>
          <p:nvPr/>
        </p:nvCxnSpPr>
        <p:spPr>
          <a:xfrm>
            <a:off x="2658534" y="3717183"/>
            <a:ext cx="0" cy="752888"/>
          </a:xfrm>
          <a:prstGeom prst="straightConnector1">
            <a:avLst/>
          </a:prstGeom>
          <a:ln w="38100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Connettore 2 18"/>
          <p:cNvCxnSpPr>
            <a:endCxn id="7" idx="0"/>
          </p:cNvCxnSpPr>
          <p:nvPr/>
        </p:nvCxnSpPr>
        <p:spPr>
          <a:xfrm>
            <a:off x="2658534" y="2507681"/>
            <a:ext cx="0" cy="683722"/>
          </a:xfrm>
          <a:prstGeom prst="straightConnector1">
            <a:avLst/>
          </a:prstGeom>
          <a:ln w="38100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CasellaDiTesto 13"/>
          <p:cNvSpPr txBox="1"/>
          <p:nvPr/>
        </p:nvSpPr>
        <p:spPr>
          <a:xfrm>
            <a:off x="858567" y="80997"/>
            <a:ext cx="377158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600" dirty="0" smtClean="0">
                <a:solidFill>
                  <a:schemeClr val="bg1"/>
                </a:solidFill>
              </a:rPr>
              <a:t>MAPPA 11. IL PERIPATO DOPO ARISTOTELE</a:t>
            </a:r>
            <a:endParaRPr lang="it-IT" sz="1600" dirty="0">
              <a:solidFill>
                <a:schemeClr val="bg1"/>
              </a:solidFill>
            </a:endParaRPr>
          </a:p>
        </p:txBody>
      </p:sp>
      <p:sp>
        <p:nvSpPr>
          <p:cNvPr id="15" name="Anello 14"/>
          <p:cNvSpPr/>
          <p:nvPr/>
        </p:nvSpPr>
        <p:spPr>
          <a:xfrm>
            <a:off x="142621" y="8557"/>
            <a:ext cx="573942" cy="568636"/>
          </a:xfrm>
          <a:prstGeom prst="donut">
            <a:avLst/>
          </a:prstGeom>
          <a:solidFill>
            <a:srgbClr val="94BEB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892135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arrotondato 4"/>
          <p:cNvSpPr/>
          <p:nvPr/>
        </p:nvSpPr>
        <p:spPr>
          <a:xfrm>
            <a:off x="655610" y="650534"/>
            <a:ext cx="1034814" cy="312182"/>
          </a:xfrm>
          <a:prstGeom prst="roundRect">
            <a:avLst>
              <a:gd name="adj" fmla="val 11076"/>
            </a:avLst>
          </a:prstGeom>
          <a:solidFill>
            <a:srgbClr val="FFFFFF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it-IT" sz="1300" b="1" dirty="0" smtClean="0">
                <a:solidFill>
                  <a:schemeClr val="tx1"/>
                </a:solidFill>
                <a:latin typeface="Times New Roman"/>
                <a:cs typeface="Times New Roman"/>
              </a:rPr>
              <a:t>Socrate</a:t>
            </a:r>
            <a:endParaRPr lang="it-IT" sz="1300" dirty="0" smtClean="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sp>
        <p:nvSpPr>
          <p:cNvPr id="7" name="Rettangolo arrotondato 6"/>
          <p:cNvSpPr/>
          <p:nvPr/>
        </p:nvSpPr>
        <p:spPr>
          <a:xfrm>
            <a:off x="2155153" y="1114937"/>
            <a:ext cx="1034814" cy="312182"/>
          </a:xfrm>
          <a:prstGeom prst="roundRect">
            <a:avLst>
              <a:gd name="adj" fmla="val 11076"/>
            </a:avLst>
          </a:prstGeom>
          <a:solidFill>
            <a:srgbClr val="FFFFFF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it-IT" sz="1300" b="1" dirty="0" err="1" smtClean="0">
                <a:solidFill>
                  <a:schemeClr val="tx1"/>
                </a:solidFill>
                <a:latin typeface="Times New Roman"/>
                <a:cs typeface="Times New Roman"/>
              </a:rPr>
              <a:t>Antistene</a:t>
            </a:r>
            <a:endParaRPr lang="it-IT" sz="1300" dirty="0" smtClean="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sp>
        <p:nvSpPr>
          <p:cNvPr id="9" name="Rettangolo arrotondato 8"/>
          <p:cNvSpPr/>
          <p:nvPr/>
        </p:nvSpPr>
        <p:spPr>
          <a:xfrm>
            <a:off x="3702240" y="1591074"/>
            <a:ext cx="1783643" cy="525780"/>
          </a:xfrm>
          <a:prstGeom prst="roundRect">
            <a:avLst>
              <a:gd name="adj" fmla="val 11076"/>
            </a:avLst>
          </a:prstGeom>
          <a:solidFill>
            <a:srgbClr val="FFFFFF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it-IT" sz="1300" b="1" dirty="0" smtClean="0">
                <a:solidFill>
                  <a:srgbClr val="A23B6A"/>
                </a:solidFill>
                <a:latin typeface="Times New Roman"/>
                <a:cs typeface="Times New Roman"/>
              </a:rPr>
              <a:t>Diogene di </a:t>
            </a:r>
            <a:r>
              <a:rPr lang="it-IT" sz="1300" b="1" dirty="0" err="1" smtClean="0">
                <a:solidFill>
                  <a:srgbClr val="A23B6A"/>
                </a:solidFill>
                <a:latin typeface="Times New Roman"/>
                <a:cs typeface="Times New Roman"/>
              </a:rPr>
              <a:t>Sinope</a:t>
            </a:r>
            <a:r>
              <a:rPr lang="it-IT" sz="1300" b="1" dirty="0" smtClean="0">
                <a:solidFill>
                  <a:srgbClr val="A23B6A"/>
                </a:solidFill>
                <a:latin typeface="Times New Roman"/>
                <a:cs typeface="Times New Roman"/>
              </a:rPr>
              <a:t/>
            </a:r>
            <a:br>
              <a:rPr lang="it-IT" sz="1300" b="1" dirty="0" smtClean="0">
                <a:solidFill>
                  <a:srgbClr val="A23B6A"/>
                </a:solidFill>
                <a:latin typeface="Times New Roman"/>
                <a:cs typeface="Times New Roman"/>
              </a:rPr>
            </a:br>
            <a:r>
              <a:rPr lang="it-IT" sz="1300" dirty="0" smtClean="0">
                <a:solidFill>
                  <a:schemeClr val="tx1"/>
                </a:solidFill>
                <a:latin typeface="Times New Roman"/>
                <a:cs typeface="Times New Roman"/>
              </a:rPr>
              <a:t>(“Socrate impazzito”)</a:t>
            </a:r>
          </a:p>
        </p:txBody>
      </p:sp>
      <p:sp>
        <p:nvSpPr>
          <p:cNvPr id="10" name="Rettangolo arrotondato 9"/>
          <p:cNvSpPr/>
          <p:nvPr/>
        </p:nvSpPr>
        <p:spPr>
          <a:xfrm>
            <a:off x="1226212" y="3299962"/>
            <a:ext cx="1796815" cy="525780"/>
          </a:xfrm>
          <a:prstGeom prst="roundRect">
            <a:avLst>
              <a:gd name="adj" fmla="val 11076"/>
            </a:avLst>
          </a:prstGeom>
          <a:solidFill>
            <a:srgbClr val="FFFFFF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it-IT" sz="1300" dirty="0" smtClean="0">
                <a:solidFill>
                  <a:schemeClr val="tx1"/>
                </a:solidFill>
                <a:latin typeface="Times New Roman"/>
                <a:cs typeface="Times New Roman"/>
              </a:rPr>
              <a:t>Rifiuto della cultura tradizionale</a:t>
            </a:r>
          </a:p>
        </p:txBody>
      </p:sp>
      <p:sp>
        <p:nvSpPr>
          <p:cNvPr id="11" name="Rettangolo arrotondato 10"/>
          <p:cNvSpPr/>
          <p:nvPr/>
        </p:nvSpPr>
        <p:spPr>
          <a:xfrm>
            <a:off x="3458586" y="3299962"/>
            <a:ext cx="2271889" cy="525780"/>
          </a:xfrm>
          <a:prstGeom prst="roundRect">
            <a:avLst>
              <a:gd name="adj" fmla="val 11076"/>
            </a:avLst>
          </a:prstGeom>
          <a:solidFill>
            <a:srgbClr val="FFFFFF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it-IT" sz="1300" dirty="0" smtClean="0">
                <a:solidFill>
                  <a:schemeClr val="tx1"/>
                </a:solidFill>
                <a:latin typeface="Times New Roman"/>
                <a:cs typeface="Times New Roman"/>
              </a:rPr>
              <a:t>Ricerca della natura genuina</a:t>
            </a:r>
            <a:br>
              <a:rPr lang="it-IT" sz="1300" dirty="0" smtClean="0">
                <a:solidFill>
                  <a:schemeClr val="tx1"/>
                </a:solidFill>
                <a:latin typeface="Times New Roman"/>
                <a:cs typeface="Times New Roman"/>
              </a:rPr>
            </a:br>
            <a:r>
              <a:rPr lang="it-IT" sz="1300" dirty="0" smtClean="0">
                <a:solidFill>
                  <a:schemeClr val="tx1"/>
                </a:solidFill>
                <a:latin typeface="Times New Roman"/>
                <a:cs typeface="Times New Roman"/>
              </a:rPr>
              <a:t>dell’uomo = </a:t>
            </a:r>
            <a:r>
              <a:rPr lang="it-IT" sz="1300" b="1" dirty="0" smtClean="0">
                <a:solidFill>
                  <a:schemeClr val="tx1"/>
                </a:solidFill>
                <a:latin typeface="Times New Roman"/>
                <a:cs typeface="Times New Roman"/>
              </a:rPr>
              <a:t>animalità</a:t>
            </a:r>
            <a:endParaRPr lang="it-IT" sz="1300" dirty="0" smtClean="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sp>
        <p:nvSpPr>
          <p:cNvPr id="12" name="Rettangolo arrotondato 11"/>
          <p:cNvSpPr/>
          <p:nvPr/>
        </p:nvSpPr>
        <p:spPr>
          <a:xfrm>
            <a:off x="1226212" y="4098545"/>
            <a:ext cx="1285050" cy="525780"/>
          </a:xfrm>
          <a:prstGeom prst="roundRect">
            <a:avLst>
              <a:gd name="adj" fmla="val 11076"/>
            </a:avLst>
          </a:prstGeom>
          <a:solidFill>
            <a:srgbClr val="FFFFFF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it-IT" sz="1300" dirty="0" smtClean="0">
                <a:solidFill>
                  <a:schemeClr val="tx1"/>
                </a:solidFill>
                <a:latin typeface="Times New Roman"/>
                <a:cs typeface="Times New Roman"/>
              </a:rPr>
              <a:t>Fatica </a:t>
            </a:r>
            <a:br>
              <a:rPr lang="it-IT" sz="1300" dirty="0" smtClean="0">
                <a:solidFill>
                  <a:schemeClr val="tx1"/>
                </a:solidFill>
                <a:latin typeface="Times New Roman"/>
                <a:cs typeface="Times New Roman"/>
              </a:rPr>
            </a:br>
            <a:r>
              <a:rPr lang="it-IT" sz="1300" dirty="0" smtClean="0">
                <a:solidFill>
                  <a:schemeClr val="tx1"/>
                </a:solidFill>
                <a:latin typeface="Times New Roman"/>
                <a:cs typeface="Times New Roman"/>
              </a:rPr>
              <a:t>ed esercizio</a:t>
            </a:r>
          </a:p>
        </p:txBody>
      </p:sp>
      <p:sp>
        <p:nvSpPr>
          <p:cNvPr id="13" name="Rettangolo arrotondato 12"/>
          <p:cNvSpPr/>
          <p:nvPr/>
        </p:nvSpPr>
        <p:spPr>
          <a:xfrm>
            <a:off x="1245455" y="5070929"/>
            <a:ext cx="1285050" cy="525780"/>
          </a:xfrm>
          <a:prstGeom prst="roundRect">
            <a:avLst>
              <a:gd name="adj" fmla="val 11076"/>
            </a:avLst>
          </a:prstGeom>
          <a:solidFill>
            <a:srgbClr val="FFFFFF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it-IT" sz="1300" dirty="0" smtClean="0">
                <a:solidFill>
                  <a:schemeClr val="tx1"/>
                </a:solidFill>
                <a:latin typeface="Times New Roman"/>
                <a:cs typeface="Times New Roman"/>
              </a:rPr>
              <a:t>Disprezzo</a:t>
            </a:r>
            <a:br>
              <a:rPr lang="it-IT" sz="1300" dirty="0" smtClean="0">
                <a:solidFill>
                  <a:schemeClr val="tx1"/>
                </a:solidFill>
                <a:latin typeface="Times New Roman"/>
                <a:cs typeface="Times New Roman"/>
              </a:rPr>
            </a:br>
            <a:r>
              <a:rPr lang="it-IT" sz="1300" dirty="0" smtClean="0">
                <a:solidFill>
                  <a:schemeClr val="tx1"/>
                </a:solidFill>
                <a:latin typeface="Times New Roman"/>
                <a:cs typeface="Times New Roman"/>
              </a:rPr>
              <a:t>dei piaceri</a:t>
            </a:r>
          </a:p>
        </p:txBody>
      </p:sp>
      <p:sp>
        <p:nvSpPr>
          <p:cNvPr id="14" name="Rettangolo arrotondato 13"/>
          <p:cNvSpPr/>
          <p:nvPr/>
        </p:nvSpPr>
        <p:spPr>
          <a:xfrm>
            <a:off x="3139681" y="5070929"/>
            <a:ext cx="1285050" cy="525780"/>
          </a:xfrm>
          <a:prstGeom prst="roundRect">
            <a:avLst>
              <a:gd name="adj" fmla="val 11076"/>
            </a:avLst>
          </a:prstGeom>
          <a:solidFill>
            <a:srgbClr val="FFFFFF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it-IT" sz="1300" dirty="0" smtClean="0">
                <a:solidFill>
                  <a:schemeClr val="tx1"/>
                </a:solidFill>
                <a:latin typeface="Times New Roman"/>
                <a:cs typeface="Times New Roman"/>
              </a:rPr>
              <a:t>di azione</a:t>
            </a:r>
            <a:br>
              <a:rPr lang="it-IT" sz="1300" dirty="0" smtClean="0">
                <a:solidFill>
                  <a:schemeClr val="tx1"/>
                </a:solidFill>
                <a:latin typeface="Times New Roman"/>
                <a:cs typeface="Times New Roman"/>
              </a:rPr>
            </a:br>
            <a:r>
              <a:rPr lang="it-IT" sz="1300" b="1" dirty="0" err="1" smtClean="0">
                <a:solidFill>
                  <a:schemeClr val="tx1"/>
                </a:solidFill>
                <a:latin typeface="Times New Roman"/>
                <a:cs typeface="Times New Roman"/>
              </a:rPr>
              <a:t>anàdeia</a:t>
            </a:r>
            <a:endParaRPr lang="it-IT" sz="1300" dirty="0" smtClean="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sp>
        <p:nvSpPr>
          <p:cNvPr id="15" name="Rettangolo arrotondato 14"/>
          <p:cNvSpPr/>
          <p:nvPr/>
        </p:nvSpPr>
        <p:spPr>
          <a:xfrm>
            <a:off x="5317397" y="5070929"/>
            <a:ext cx="1285050" cy="739378"/>
          </a:xfrm>
          <a:prstGeom prst="roundRect">
            <a:avLst>
              <a:gd name="adj" fmla="val 11076"/>
            </a:avLst>
          </a:prstGeom>
          <a:solidFill>
            <a:srgbClr val="FFFFFF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it-IT" sz="1300" b="1" dirty="0" smtClean="0">
                <a:solidFill>
                  <a:schemeClr val="tx1"/>
                </a:solidFill>
                <a:latin typeface="Times New Roman"/>
                <a:cs typeface="Times New Roman"/>
              </a:rPr>
              <a:t>autarchia</a:t>
            </a:r>
          </a:p>
          <a:p>
            <a:pPr algn="ctr"/>
            <a:r>
              <a:rPr lang="it-IT" sz="1300" b="1" dirty="0" smtClean="0">
                <a:solidFill>
                  <a:schemeClr val="tx1"/>
                </a:solidFill>
                <a:latin typeface="Times New Roman"/>
                <a:cs typeface="Times New Roman"/>
              </a:rPr>
              <a:t>apatia</a:t>
            </a:r>
          </a:p>
          <a:p>
            <a:pPr algn="ctr"/>
            <a:r>
              <a:rPr lang="it-IT" sz="1300" dirty="0" smtClean="0">
                <a:solidFill>
                  <a:schemeClr val="tx1"/>
                </a:solidFill>
                <a:latin typeface="Times New Roman"/>
                <a:cs typeface="Times New Roman"/>
              </a:rPr>
              <a:t>indifferenza</a:t>
            </a:r>
          </a:p>
        </p:txBody>
      </p:sp>
      <p:sp>
        <p:nvSpPr>
          <p:cNvPr id="16" name="Rettangolo arrotondato 15"/>
          <p:cNvSpPr/>
          <p:nvPr/>
        </p:nvSpPr>
        <p:spPr>
          <a:xfrm>
            <a:off x="1245455" y="6171898"/>
            <a:ext cx="1285050" cy="312182"/>
          </a:xfrm>
          <a:prstGeom prst="roundRect">
            <a:avLst>
              <a:gd name="adj" fmla="val 11076"/>
            </a:avLst>
          </a:prstGeom>
          <a:solidFill>
            <a:srgbClr val="FFFFFF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it-IT" sz="1300" dirty="0" smtClean="0">
                <a:solidFill>
                  <a:schemeClr val="tx1"/>
                </a:solidFill>
                <a:latin typeface="Times New Roman"/>
                <a:cs typeface="Times New Roman"/>
              </a:rPr>
              <a:t>convivenza</a:t>
            </a:r>
          </a:p>
        </p:txBody>
      </p:sp>
      <p:sp>
        <p:nvSpPr>
          <p:cNvPr id="17" name="Rettangolo arrotondato 16"/>
          <p:cNvSpPr/>
          <p:nvPr/>
        </p:nvSpPr>
        <p:spPr>
          <a:xfrm>
            <a:off x="3139681" y="6171898"/>
            <a:ext cx="1285050" cy="525780"/>
          </a:xfrm>
          <a:prstGeom prst="roundRect">
            <a:avLst>
              <a:gd name="adj" fmla="val 11076"/>
            </a:avLst>
          </a:prstGeom>
          <a:solidFill>
            <a:srgbClr val="FFFFFF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it-IT" sz="1300" dirty="0" smtClean="0">
                <a:solidFill>
                  <a:schemeClr val="tx1"/>
                </a:solidFill>
                <a:latin typeface="Times New Roman"/>
                <a:cs typeface="Times New Roman"/>
              </a:rPr>
              <a:t>cittadini del mondo</a:t>
            </a:r>
          </a:p>
        </p:txBody>
      </p:sp>
      <p:sp>
        <p:nvSpPr>
          <p:cNvPr id="18" name="Rettangolo arrotondato 17"/>
          <p:cNvSpPr/>
          <p:nvPr/>
        </p:nvSpPr>
        <p:spPr>
          <a:xfrm>
            <a:off x="7008007" y="4110012"/>
            <a:ext cx="1285050" cy="525780"/>
          </a:xfrm>
          <a:prstGeom prst="roundRect">
            <a:avLst>
              <a:gd name="adj" fmla="val 11076"/>
            </a:avLst>
          </a:prstGeom>
          <a:solidFill>
            <a:srgbClr val="FFFFFF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it-IT" sz="1300" dirty="0" smtClean="0">
                <a:solidFill>
                  <a:schemeClr val="tx1"/>
                </a:solidFill>
                <a:latin typeface="Times New Roman"/>
                <a:cs typeface="Times New Roman"/>
              </a:rPr>
              <a:t>di parola</a:t>
            </a:r>
            <a:br>
              <a:rPr lang="it-IT" sz="1300" dirty="0" smtClean="0">
                <a:solidFill>
                  <a:schemeClr val="tx1"/>
                </a:solidFill>
                <a:latin typeface="Times New Roman"/>
                <a:cs typeface="Times New Roman"/>
              </a:rPr>
            </a:br>
            <a:r>
              <a:rPr lang="it-IT" sz="1300" b="1" dirty="0" err="1" smtClean="0">
                <a:solidFill>
                  <a:schemeClr val="tx1"/>
                </a:solidFill>
                <a:latin typeface="Times New Roman"/>
                <a:cs typeface="Times New Roman"/>
              </a:rPr>
              <a:t>parrhesìa</a:t>
            </a:r>
            <a:endParaRPr lang="it-IT" sz="1300" dirty="0" smtClean="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sp>
        <p:nvSpPr>
          <p:cNvPr id="4" name="Ovale 3"/>
          <p:cNvSpPr/>
          <p:nvPr/>
        </p:nvSpPr>
        <p:spPr>
          <a:xfrm>
            <a:off x="3605431" y="2443995"/>
            <a:ext cx="1946301" cy="411153"/>
          </a:xfrm>
          <a:prstGeom prst="ellipse">
            <a:avLst/>
          </a:prstGeom>
          <a:solidFill>
            <a:srgbClr val="94BEB5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it-IT" sz="1300" b="1" dirty="0" smtClean="0">
                <a:solidFill>
                  <a:schemeClr val="tx1"/>
                </a:solidFill>
                <a:latin typeface="Times New Roman"/>
                <a:cs typeface="Times New Roman"/>
              </a:rPr>
              <a:t>“Cerco </a:t>
            </a:r>
            <a:r>
              <a:rPr lang="it-IT" sz="1300" b="1" dirty="0">
                <a:solidFill>
                  <a:schemeClr val="tx1"/>
                </a:solidFill>
                <a:latin typeface="Times New Roman"/>
                <a:cs typeface="Times New Roman"/>
              </a:rPr>
              <a:t>l’uomo”</a:t>
            </a:r>
          </a:p>
        </p:txBody>
      </p:sp>
      <p:sp>
        <p:nvSpPr>
          <p:cNvPr id="19" name="Ovale 18"/>
          <p:cNvSpPr/>
          <p:nvPr/>
        </p:nvSpPr>
        <p:spPr>
          <a:xfrm>
            <a:off x="3905437" y="4167325"/>
            <a:ext cx="1411960" cy="411153"/>
          </a:xfrm>
          <a:prstGeom prst="ellipse">
            <a:avLst/>
          </a:prstGeom>
          <a:solidFill>
            <a:srgbClr val="94BEB5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it-IT" sz="1300" b="1" dirty="0" smtClean="0">
                <a:solidFill>
                  <a:schemeClr val="tx1"/>
                </a:solidFill>
                <a:latin typeface="Times New Roman"/>
                <a:cs typeface="Times New Roman"/>
              </a:rPr>
              <a:t>Libertà</a:t>
            </a:r>
            <a:endParaRPr lang="it-IT" sz="1300" b="1" dirty="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cxnSp>
        <p:nvCxnSpPr>
          <p:cNvPr id="20" name="Connettore 2 19"/>
          <p:cNvCxnSpPr/>
          <p:nvPr/>
        </p:nvCxnSpPr>
        <p:spPr>
          <a:xfrm>
            <a:off x="1690424" y="962716"/>
            <a:ext cx="464729" cy="152221"/>
          </a:xfrm>
          <a:prstGeom prst="straightConnector1">
            <a:avLst/>
          </a:prstGeom>
          <a:ln w="38100" cap="flat" cmpd="sng">
            <a:solidFill>
              <a:srgbClr val="A23B6A"/>
            </a:solidFill>
            <a:tailEnd type="arrow" w="med" len="sm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Connettore 2 22"/>
          <p:cNvCxnSpPr/>
          <p:nvPr/>
        </p:nvCxnSpPr>
        <p:spPr>
          <a:xfrm>
            <a:off x="3189967" y="1427119"/>
            <a:ext cx="512273" cy="163955"/>
          </a:xfrm>
          <a:prstGeom prst="straightConnector1">
            <a:avLst/>
          </a:prstGeom>
          <a:ln w="38100" cap="flat" cmpd="sng">
            <a:solidFill>
              <a:srgbClr val="A23B6A"/>
            </a:solidFill>
            <a:tailEnd type="arrow" w="med" len="sm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Connettore 2 32"/>
          <p:cNvCxnSpPr>
            <a:stCxn id="9" idx="2"/>
            <a:endCxn id="4" idx="0"/>
          </p:cNvCxnSpPr>
          <p:nvPr/>
        </p:nvCxnSpPr>
        <p:spPr>
          <a:xfrm flipH="1">
            <a:off x="4578582" y="2116854"/>
            <a:ext cx="15480" cy="327141"/>
          </a:xfrm>
          <a:prstGeom prst="straightConnector1">
            <a:avLst/>
          </a:prstGeom>
          <a:ln w="38100" cap="flat" cmpd="sng">
            <a:solidFill>
              <a:srgbClr val="A23B6A"/>
            </a:solidFill>
            <a:tailEnd type="arrow" w="med" len="sm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Connettore 2 35"/>
          <p:cNvCxnSpPr>
            <a:stCxn id="4" idx="4"/>
            <a:endCxn id="11" idx="0"/>
          </p:cNvCxnSpPr>
          <p:nvPr/>
        </p:nvCxnSpPr>
        <p:spPr>
          <a:xfrm>
            <a:off x="4578582" y="2855148"/>
            <a:ext cx="15949" cy="444814"/>
          </a:xfrm>
          <a:prstGeom prst="straightConnector1">
            <a:avLst/>
          </a:prstGeom>
          <a:ln w="38100" cap="flat" cmpd="sng">
            <a:solidFill>
              <a:srgbClr val="A23B6A"/>
            </a:solidFill>
            <a:tailEnd type="arrow" w="med" len="sm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Connettore 2 38"/>
          <p:cNvCxnSpPr>
            <a:stCxn id="10" idx="3"/>
            <a:endCxn id="11" idx="1"/>
          </p:cNvCxnSpPr>
          <p:nvPr/>
        </p:nvCxnSpPr>
        <p:spPr>
          <a:xfrm>
            <a:off x="3023027" y="3562852"/>
            <a:ext cx="435559" cy="0"/>
          </a:xfrm>
          <a:prstGeom prst="straightConnector1">
            <a:avLst/>
          </a:prstGeom>
          <a:ln w="38100" cap="flat" cmpd="sng">
            <a:solidFill>
              <a:srgbClr val="A23B6A"/>
            </a:solidFill>
            <a:tailEnd type="arrow" w="med" len="sm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Connettore 2 41"/>
          <p:cNvCxnSpPr>
            <a:stCxn id="12" idx="2"/>
            <a:endCxn id="13" idx="0"/>
          </p:cNvCxnSpPr>
          <p:nvPr/>
        </p:nvCxnSpPr>
        <p:spPr>
          <a:xfrm>
            <a:off x="1868737" y="4624325"/>
            <a:ext cx="19243" cy="446604"/>
          </a:xfrm>
          <a:prstGeom prst="straightConnector1">
            <a:avLst/>
          </a:prstGeom>
          <a:ln w="38100" cap="flat" cmpd="sng">
            <a:solidFill>
              <a:srgbClr val="A23B6A"/>
            </a:solidFill>
            <a:tailEnd type="arrow" w="med" len="sm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Connettore 2 44"/>
          <p:cNvCxnSpPr>
            <a:stCxn id="14" idx="1"/>
            <a:endCxn id="13" idx="3"/>
          </p:cNvCxnSpPr>
          <p:nvPr/>
        </p:nvCxnSpPr>
        <p:spPr>
          <a:xfrm flipH="1">
            <a:off x="2530505" y="5333819"/>
            <a:ext cx="609176" cy="0"/>
          </a:xfrm>
          <a:prstGeom prst="straightConnector1">
            <a:avLst/>
          </a:prstGeom>
          <a:ln w="38100" cap="flat" cmpd="sng">
            <a:solidFill>
              <a:srgbClr val="A23B6A"/>
            </a:solidFill>
            <a:tailEnd type="arrow" w="med" len="sm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Connettore 2 47"/>
          <p:cNvCxnSpPr>
            <a:stCxn id="14" idx="2"/>
            <a:endCxn id="16" idx="0"/>
          </p:cNvCxnSpPr>
          <p:nvPr/>
        </p:nvCxnSpPr>
        <p:spPr>
          <a:xfrm flipH="1">
            <a:off x="1887980" y="5596709"/>
            <a:ext cx="1894226" cy="575189"/>
          </a:xfrm>
          <a:prstGeom prst="straightConnector1">
            <a:avLst/>
          </a:prstGeom>
          <a:ln w="38100" cap="flat" cmpd="sng">
            <a:solidFill>
              <a:srgbClr val="A23B6A"/>
            </a:solidFill>
            <a:tailEnd type="arrow" w="med" len="sm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Connettore 2 50"/>
          <p:cNvCxnSpPr>
            <a:stCxn id="14" idx="2"/>
            <a:endCxn id="17" idx="0"/>
          </p:cNvCxnSpPr>
          <p:nvPr/>
        </p:nvCxnSpPr>
        <p:spPr>
          <a:xfrm>
            <a:off x="3782206" y="5596709"/>
            <a:ext cx="0" cy="575189"/>
          </a:xfrm>
          <a:prstGeom prst="straightConnector1">
            <a:avLst/>
          </a:prstGeom>
          <a:ln w="38100" cap="flat" cmpd="sng">
            <a:solidFill>
              <a:srgbClr val="A23B6A"/>
            </a:solidFill>
            <a:tailEnd type="arrow" w="med" len="sm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Connettore 2 53"/>
          <p:cNvCxnSpPr>
            <a:stCxn id="12" idx="3"/>
            <a:endCxn id="19" idx="2"/>
          </p:cNvCxnSpPr>
          <p:nvPr/>
        </p:nvCxnSpPr>
        <p:spPr>
          <a:xfrm>
            <a:off x="2511262" y="4361435"/>
            <a:ext cx="1394175" cy="11467"/>
          </a:xfrm>
          <a:prstGeom prst="straightConnector1">
            <a:avLst/>
          </a:prstGeom>
          <a:ln w="38100" cap="flat" cmpd="sng">
            <a:solidFill>
              <a:srgbClr val="A23B6A"/>
            </a:solidFill>
            <a:tailEnd type="arrow" w="med" len="sm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Connettore 2 56"/>
          <p:cNvCxnSpPr>
            <a:stCxn id="19" idx="3"/>
            <a:endCxn id="14" idx="0"/>
          </p:cNvCxnSpPr>
          <p:nvPr/>
        </p:nvCxnSpPr>
        <p:spPr>
          <a:xfrm flipH="1">
            <a:off x="3782206" y="4518266"/>
            <a:ext cx="330008" cy="552663"/>
          </a:xfrm>
          <a:prstGeom prst="straightConnector1">
            <a:avLst/>
          </a:prstGeom>
          <a:ln w="38100" cap="flat" cmpd="sng">
            <a:solidFill>
              <a:srgbClr val="A23B6A"/>
            </a:solidFill>
            <a:tailEnd type="arrow" w="med" len="sm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Connettore 2 59"/>
          <p:cNvCxnSpPr>
            <a:stCxn id="19" idx="5"/>
            <a:endCxn id="15" idx="0"/>
          </p:cNvCxnSpPr>
          <p:nvPr/>
        </p:nvCxnSpPr>
        <p:spPr>
          <a:xfrm>
            <a:off x="5110620" y="4518266"/>
            <a:ext cx="849302" cy="552663"/>
          </a:xfrm>
          <a:prstGeom prst="straightConnector1">
            <a:avLst/>
          </a:prstGeom>
          <a:ln w="38100" cap="flat" cmpd="sng">
            <a:solidFill>
              <a:srgbClr val="A23B6A"/>
            </a:solidFill>
            <a:tailEnd type="arrow" w="med" len="sm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Connettore 2 62"/>
          <p:cNvCxnSpPr>
            <a:stCxn id="19" idx="6"/>
            <a:endCxn id="18" idx="1"/>
          </p:cNvCxnSpPr>
          <p:nvPr/>
        </p:nvCxnSpPr>
        <p:spPr>
          <a:xfrm>
            <a:off x="5317397" y="4372902"/>
            <a:ext cx="1690610" cy="0"/>
          </a:xfrm>
          <a:prstGeom prst="straightConnector1">
            <a:avLst/>
          </a:prstGeom>
          <a:ln w="38100" cap="flat" cmpd="sng">
            <a:solidFill>
              <a:srgbClr val="A23B6A"/>
            </a:solidFill>
            <a:tailEnd type="arrow" w="med" len="sm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" name="Connettore 2 65"/>
          <p:cNvCxnSpPr>
            <a:stCxn id="11" idx="2"/>
            <a:endCxn id="19" idx="0"/>
          </p:cNvCxnSpPr>
          <p:nvPr/>
        </p:nvCxnSpPr>
        <p:spPr>
          <a:xfrm>
            <a:off x="4594531" y="3825742"/>
            <a:ext cx="16886" cy="341583"/>
          </a:xfrm>
          <a:prstGeom prst="straightConnector1">
            <a:avLst/>
          </a:prstGeom>
          <a:ln w="38100" cap="flat" cmpd="sng">
            <a:solidFill>
              <a:srgbClr val="A23B6A"/>
            </a:solidFill>
            <a:tailEnd type="arrow" w="med" len="sm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CasellaDiTesto 31"/>
          <p:cNvSpPr txBox="1"/>
          <p:nvPr/>
        </p:nvSpPr>
        <p:spPr>
          <a:xfrm>
            <a:off x="858567" y="80997"/>
            <a:ext cx="199325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600" dirty="0" smtClean="0">
                <a:solidFill>
                  <a:schemeClr val="bg1"/>
                </a:solidFill>
              </a:rPr>
              <a:t>MAPPA 1. IL CINISMO</a:t>
            </a:r>
            <a:endParaRPr lang="it-IT" sz="1600" dirty="0">
              <a:solidFill>
                <a:schemeClr val="bg1"/>
              </a:solidFill>
            </a:endParaRPr>
          </a:p>
        </p:txBody>
      </p:sp>
      <p:sp>
        <p:nvSpPr>
          <p:cNvPr id="34" name="Anello 33"/>
          <p:cNvSpPr/>
          <p:nvPr/>
        </p:nvSpPr>
        <p:spPr>
          <a:xfrm>
            <a:off x="142621" y="8557"/>
            <a:ext cx="573942" cy="568636"/>
          </a:xfrm>
          <a:prstGeom prst="donut">
            <a:avLst/>
          </a:prstGeom>
          <a:solidFill>
            <a:srgbClr val="94BEB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275936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ttangolo arrotondato 10"/>
          <p:cNvSpPr/>
          <p:nvPr/>
        </p:nvSpPr>
        <p:spPr>
          <a:xfrm>
            <a:off x="618172" y="1497031"/>
            <a:ext cx="2260808" cy="312182"/>
          </a:xfrm>
          <a:prstGeom prst="roundRect">
            <a:avLst>
              <a:gd name="adj" fmla="val 11076"/>
            </a:avLst>
          </a:prstGeom>
          <a:solidFill>
            <a:srgbClr val="9DC0B2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it-IT" sz="1300" b="1" dirty="0" err="1" smtClean="0">
                <a:solidFill>
                  <a:schemeClr val="tx1"/>
                </a:solidFill>
                <a:latin typeface="Times New Roman"/>
                <a:cs typeface="Times New Roman"/>
              </a:rPr>
              <a:t>Leucippo</a:t>
            </a:r>
            <a:r>
              <a:rPr lang="it-IT" sz="1300" b="1" dirty="0" smtClean="0">
                <a:solidFill>
                  <a:schemeClr val="tx1"/>
                </a:solidFill>
                <a:latin typeface="Times New Roman"/>
                <a:cs typeface="Times New Roman"/>
              </a:rPr>
              <a:t> e Democrito</a:t>
            </a:r>
          </a:p>
        </p:txBody>
      </p:sp>
      <p:sp>
        <p:nvSpPr>
          <p:cNvPr id="12" name="Rettangolo arrotondato 11"/>
          <p:cNvSpPr/>
          <p:nvPr/>
        </p:nvSpPr>
        <p:spPr>
          <a:xfrm>
            <a:off x="3320612" y="1497031"/>
            <a:ext cx="2260808" cy="312182"/>
          </a:xfrm>
          <a:prstGeom prst="roundRect">
            <a:avLst>
              <a:gd name="adj" fmla="val 11076"/>
            </a:avLst>
          </a:prstGeom>
          <a:solidFill>
            <a:srgbClr val="9DC0B2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it-IT" sz="1300" b="1" dirty="0" smtClean="0">
                <a:solidFill>
                  <a:schemeClr val="tx1"/>
                </a:solidFill>
                <a:latin typeface="Times New Roman"/>
                <a:cs typeface="Times New Roman"/>
              </a:rPr>
              <a:t>Socrate</a:t>
            </a:r>
          </a:p>
        </p:txBody>
      </p:sp>
      <p:sp>
        <p:nvSpPr>
          <p:cNvPr id="13" name="Rettangolo arrotondato 12"/>
          <p:cNvSpPr/>
          <p:nvPr/>
        </p:nvSpPr>
        <p:spPr>
          <a:xfrm>
            <a:off x="6062895" y="1497031"/>
            <a:ext cx="2260808" cy="312182"/>
          </a:xfrm>
          <a:prstGeom prst="roundRect">
            <a:avLst>
              <a:gd name="adj" fmla="val 11076"/>
            </a:avLst>
          </a:prstGeom>
          <a:solidFill>
            <a:srgbClr val="9DC0B2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it-IT" sz="1300" b="1" dirty="0" smtClean="0">
                <a:solidFill>
                  <a:schemeClr val="tx1"/>
                </a:solidFill>
                <a:latin typeface="Times New Roman"/>
                <a:cs typeface="Times New Roman"/>
              </a:rPr>
              <a:t>I cirenaici</a:t>
            </a:r>
          </a:p>
        </p:txBody>
      </p:sp>
      <p:sp>
        <p:nvSpPr>
          <p:cNvPr id="4" name="Rettangolo arrotondato 3"/>
          <p:cNvSpPr/>
          <p:nvPr/>
        </p:nvSpPr>
        <p:spPr>
          <a:xfrm>
            <a:off x="995948" y="4294403"/>
            <a:ext cx="2768605" cy="525780"/>
          </a:xfrm>
          <a:prstGeom prst="roundRect">
            <a:avLst>
              <a:gd name="adj" fmla="val 11076"/>
            </a:avLst>
          </a:prstGeom>
          <a:solidFill>
            <a:srgbClr val="FFFFFF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it-IT" sz="1300" dirty="0">
                <a:solidFill>
                  <a:schemeClr val="tx1"/>
                </a:solidFill>
                <a:latin typeface="Times New Roman"/>
                <a:cs typeface="Times New Roman"/>
              </a:rPr>
              <a:t>Divisione della filosofia in</a:t>
            </a:r>
          </a:p>
          <a:p>
            <a:pPr algn="ctr"/>
            <a:r>
              <a:rPr lang="it-IT" sz="1300" b="1" dirty="0">
                <a:solidFill>
                  <a:schemeClr val="tx1"/>
                </a:solidFill>
                <a:latin typeface="Times New Roman"/>
                <a:cs typeface="Times New Roman"/>
              </a:rPr>
              <a:t>logica (canonica), fisica, etica</a:t>
            </a:r>
            <a:endParaRPr lang="it-IT" sz="1300" b="1" dirty="0" smtClean="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sp>
        <p:nvSpPr>
          <p:cNvPr id="5" name="Rettangolo arrotondato 4"/>
          <p:cNvSpPr/>
          <p:nvPr/>
        </p:nvSpPr>
        <p:spPr>
          <a:xfrm>
            <a:off x="4426356" y="4294403"/>
            <a:ext cx="4290729" cy="2099505"/>
          </a:xfrm>
          <a:prstGeom prst="roundRect">
            <a:avLst>
              <a:gd name="adj" fmla="val 11076"/>
            </a:avLst>
          </a:prstGeom>
          <a:solidFill>
            <a:srgbClr val="FFFFFF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r>
              <a:rPr lang="it-IT" sz="1300" dirty="0">
                <a:solidFill>
                  <a:schemeClr val="tx1"/>
                </a:solidFill>
                <a:latin typeface="Times New Roman"/>
                <a:cs typeface="Times New Roman"/>
              </a:rPr>
              <a:t>Caratteri generali dell’Epicureismo:</a:t>
            </a:r>
          </a:p>
          <a:p>
            <a:r>
              <a:rPr lang="it-IT" sz="1300" b="1" dirty="0">
                <a:solidFill>
                  <a:schemeClr val="tx1"/>
                </a:solidFill>
                <a:latin typeface="Times New Roman"/>
                <a:cs typeface="Times New Roman"/>
              </a:rPr>
              <a:t>• la realtà è perfettamente conoscibile</a:t>
            </a:r>
          </a:p>
          <a:p>
            <a:r>
              <a:rPr lang="it-IT" sz="1300" b="1" dirty="0">
                <a:solidFill>
                  <a:schemeClr val="tx1"/>
                </a:solidFill>
                <a:latin typeface="Times New Roman"/>
                <a:cs typeface="Times New Roman"/>
              </a:rPr>
              <a:t>• l’uomo può essere felice</a:t>
            </a:r>
          </a:p>
          <a:p>
            <a:r>
              <a:rPr lang="it-IT" sz="1300" b="1" dirty="0">
                <a:solidFill>
                  <a:schemeClr val="tx1"/>
                </a:solidFill>
                <a:latin typeface="Times New Roman"/>
                <a:cs typeface="Times New Roman"/>
              </a:rPr>
              <a:t>• la felicità è assenza di dolore</a:t>
            </a:r>
          </a:p>
          <a:p>
            <a:r>
              <a:rPr lang="it-IT" sz="1300" b="1" dirty="0">
                <a:solidFill>
                  <a:schemeClr val="tx1"/>
                </a:solidFill>
                <a:latin typeface="Times New Roman"/>
                <a:cs typeface="Times New Roman"/>
              </a:rPr>
              <a:t>• l’uomo può raggiungere da solo la felicità</a:t>
            </a:r>
          </a:p>
          <a:p>
            <a:endParaRPr lang="it-IT" sz="1300" dirty="0" smtClean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endParaRPr lang="it-IT" sz="1300" dirty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 algn="ctr"/>
            <a:r>
              <a:rPr lang="it-IT" sz="1300" b="1" dirty="0" smtClean="0">
                <a:solidFill>
                  <a:schemeClr val="tx1"/>
                </a:solidFill>
                <a:latin typeface="Times New Roman"/>
                <a:cs typeface="Times New Roman"/>
              </a:rPr>
              <a:t>L’uomo </a:t>
            </a:r>
            <a:r>
              <a:rPr lang="it-IT" sz="1300" b="1" dirty="0">
                <a:solidFill>
                  <a:schemeClr val="tx1"/>
                </a:solidFill>
                <a:latin typeface="Times New Roman"/>
                <a:cs typeface="Times New Roman"/>
              </a:rPr>
              <a:t>è autarchico</a:t>
            </a:r>
          </a:p>
          <a:p>
            <a:pPr algn="ctr"/>
            <a:r>
              <a:rPr lang="it-IT" sz="1300" b="1" dirty="0">
                <a:solidFill>
                  <a:schemeClr val="tx1"/>
                </a:solidFill>
                <a:latin typeface="Times New Roman"/>
                <a:cs typeface="Times New Roman"/>
              </a:rPr>
              <a:t>Tutti gli uomini sono uguali</a:t>
            </a:r>
            <a:endParaRPr lang="it-IT" sz="1300" b="1" dirty="0" smtClean="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sp>
        <p:nvSpPr>
          <p:cNvPr id="7" name="Rettangolo arrotondato 6"/>
          <p:cNvSpPr/>
          <p:nvPr/>
        </p:nvSpPr>
        <p:spPr>
          <a:xfrm>
            <a:off x="2743354" y="2718924"/>
            <a:ext cx="3415323" cy="739378"/>
          </a:xfrm>
          <a:prstGeom prst="roundRect">
            <a:avLst>
              <a:gd name="adj" fmla="val 11076"/>
            </a:avLst>
          </a:prstGeom>
          <a:solidFill>
            <a:srgbClr val="9DC0B2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it-IT" sz="1300" b="1" dirty="0">
                <a:solidFill>
                  <a:schemeClr val="tx1"/>
                </a:solidFill>
                <a:latin typeface="Times New Roman"/>
                <a:cs typeface="Times New Roman"/>
              </a:rPr>
              <a:t>Epicureismo</a:t>
            </a:r>
          </a:p>
          <a:p>
            <a:pPr algn="ctr"/>
            <a:r>
              <a:rPr lang="it-IT" sz="1300" dirty="0">
                <a:solidFill>
                  <a:schemeClr val="tx1"/>
                </a:solidFill>
                <a:latin typeface="Times New Roman"/>
                <a:cs typeface="Times New Roman"/>
              </a:rPr>
              <a:t>(Epicuro di Samo, IV sec. a.C.)</a:t>
            </a:r>
          </a:p>
          <a:p>
            <a:pPr algn="ctr"/>
            <a:r>
              <a:rPr lang="it-IT" sz="1300" b="1" dirty="0">
                <a:solidFill>
                  <a:schemeClr val="tx1"/>
                </a:solidFill>
                <a:latin typeface="Times New Roman"/>
                <a:cs typeface="Times New Roman"/>
              </a:rPr>
              <a:t>Il Giardino</a:t>
            </a:r>
            <a:endParaRPr lang="it-IT" sz="1300" b="1" dirty="0" smtClean="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sp>
        <p:nvSpPr>
          <p:cNvPr id="9" name="Rettangolo arrotondato 8"/>
          <p:cNvSpPr/>
          <p:nvPr/>
        </p:nvSpPr>
        <p:spPr>
          <a:xfrm>
            <a:off x="3320612" y="1845591"/>
            <a:ext cx="2260808" cy="312182"/>
          </a:xfrm>
          <a:prstGeom prst="roundRect">
            <a:avLst>
              <a:gd name="adj" fmla="val 11076"/>
            </a:avLst>
          </a:prstGeom>
          <a:solidFill>
            <a:srgbClr val="FFFFFF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it-IT" sz="1300" dirty="0" smtClean="0">
                <a:solidFill>
                  <a:schemeClr val="tx1"/>
                </a:solidFill>
                <a:latin typeface="Times New Roman"/>
                <a:cs typeface="Times New Roman"/>
              </a:rPr>
              <a:t>Il nesso tra filosofia e vita</a:t>
            </a:r>
            <a:endParaRPr lang="it-IT" sz="1300" b="1" dirty="0" smtClean="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sp>
        <p:nvSpPr>
          <p:cNvPr id="10" name="Rettangolo arrotondato 9"/>
          <p:cNvSpPr/>
          <p:nvPr/>
        </p:nvSpPr>
        <p:spPr>
          <a:xfrm>
            <a:off x="6062895" y="1845591"/>
            <a:ext cx="2260808" cy="312182"/>
          </a:xfrm>
          <a:prstGeom prst="roundRect">
            <a:avLst>
              <a:gd name="adj" fmla="val 11076"/>
            </a:avLst>
          </a:prstGeom>
          <a:solidFill>
            <a:srgbClr val="FFFFFF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it-IT" sz="1300" dirty="0" smtClean="0">
                <a:solidFill>
                  <a:schemeClr val="tx1"/>
                </a:solidFill>
                <a:latin typeface="Times New Roman"/>
                <a:cs typeface="Times New Roman"/>
              </a:rPr>
              <a:t>Il rapporto tra felicità e piacere</a:t>
            </a:r>
            <a:endParaRPr lang="it-IT" sz="1300" b="1" dirty="0" smtClean="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sp>
        <p:nvSpPr>
          <p:cNvPr id="8" name="Rettangolo arrotondato 7"/>
          <p:cNvSpPr/>
          <p:nvPr/>
        </p:nvSpPr>
        <p:spPr>
          <a:xfrm>
            <a:off x="618172" y="1845591"/>
            <a:ext cx="2260808" cy="312182"/>
          </a:xfrm>
          <a:prstGeom prst="roundRect">
            <a:avLst>
              <a:gd name="adj" fmla="val 11076"/>
            </a:avLst>
          </a:prstGeom>
          <a:solidFill>
            <a:srgbClr val="FFFFFF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it-IT" sz="1300" dirty="0" smtClean="0">
                <a:solidFill>
                  <a:schemeClr val="tx1"/>
                </a:solidFill>
                <a:latin typeface="Times New Roman"/>
                <a:cs typeface="Times New Roman"/>
              </a:rPr>
              <a:t>L’atomismo</a:t>
            </a:r>
            <a:endParaRPr lang="it-IT" sz="1300" b="1" dirty="0" smtClean="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sp>
        <p:nvSpPr>
          <p:cNvPr id="14" name="Rettangolo arrotondato 13"/>
          <p:cNvSpPr/>
          <p:nvPr/>
        </p:nvSpPr>
        <p:spPr>
          <a:xfrm>
            <a:off x="7522794" y="2616500"/>
            <a:ext cx="1021676" cy="952976"/>
          </a:xfrm>
          <a:prstGeom prst="roundRect">
            <a:avLst>
              <a:gd name="adj" fmla="val 11076"/>
            </a:avLst>
          </a:prstGeom>
          <a:solidFill>
            <a:srgbClr val="FFFFFF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r>
              <a:rPr lang="it-IT" sz="1300" dirty="0">
                <a:solidFill>
                  <a:schemeClr val="tx1"/>
                </a:solidFill>
                <a:latin typeface="Times New Roman"/>
                <a:cs typeface="Times New Roman"/>
              </a:rPr>
              <a:t>Lettere:</a:t>
            </a:r>
          </a:p>
          <a:p>
            <a:r>
              <a:rPr lang="it-IT" sz="1300" i="1" dirty="0">
                <a:solidFill>
                  <a:schemeClr val="tx1"/>
                </a:solidFill>
                <a:latin typeface="Times New Roman"/>
                <a:cs typeface="Times New Roman"/>
              </a:rPr>
              <a:t>a Erodoto</a:t>
            </a:r>
          </a:p>
          <a:p>
            <a:r>
              <a:rPr lang="it-IT" sz="1300" i="1" dirty="0">
                <a:solidFill>
                  <a:schemeClr val="tx1"/>
                </a:solidFill>
                <a:latin typeface="Times New Roman"/>
                <a:cs typeface="Times New Roman"/>
              </a:rPr>
              <a:t>a </a:t>
            </a:r>
            <a:r>
              <a:rPr lang="it-IT" sz="1300" i="1" dirty="0" err="1">
                <a:solidFill>
                  <a:schemeClr val="tx1"/>
                </a:solidFill>
                <a:latin typeface="Times New Roman"/>
                <a:cs typeface="Times New Roman"/>
              </a:rPr>
              <a:t>Pitocle</a:t>
            </a:r>
            <a:endParaRPr lang="it-IT" sz="1300" i="1" dirty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r>
              <a:rPr lang="it-IT" sz="1300" i="1" dirty="0">
                <a:solidFill>
                  <a:schemeClr val="tx1"/>
                </a:solidFill>
                <a:latin typeface="Times New Roman"/>
                <a:cs typeface="Times New Roman"/>
              </a:rPr>
              <a:t>a </a:t>
            </a:r>
            <a:r>
              <a:rPr lang="it-IT" sz="1300" i="1" dirty="0" err="1">
                <a:solidFill>
                  <a:schemeClr val="tx1"/>
                </a:solidFill>
                <a:latin typeface="Times New Roman"/>
                <a:cs typeface="Times New Roman"/>
              </a:rPr>
              <a:t>Meneceo</a:t>
            </a:r>
            <a:endParaRPr lang="it-IT" sz="1300" i="1" dirty="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sp>
        <p:nvSpPr>
          <p:cNvPr id="15" name="Rettangolo arrotondato 14"/>
          <p:cNvSpPr/>
          <p:nvPr/>
        </p:nvSpPr>
        <p:spPr>
          <a:xfrm>
            <a:off x="457886" y="839066"/>
            <a:ext cx="8086584" cy="312182"/>
          </a:xfrm>
          <a:prstGeom prst="roundRect">
            <a:avLst>
              <a:gd name="adj" fmla="val 11076"/>
            </a:avLst>
          </a:prstGeom>
          <a:solidFill>
            <a:srgbClr val="FFFFFF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it-IT" sz="1300" dirty="0" smtClean="0">
                <a:solidFill>
                  <a:schemeClr val="tx1"/>
                </a:solidFill>
                <a:latin typeface="Times New Roman"/>
                <a:cs typeface="Times New Roman"/>
              </a:rPr>
              <a:t>Antecedenti filosofici</a:t>
            </a:r>
            <a:endParaRPr lang="it-IT" sz="1300" b="1" dirty="0" smtClean="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cxnSp>
        <p:nvCxnSpPr>
          <p:cNvPr id="16" name="Connettore 2 15"/>
          <p:cNvCxnSpPr/>
          <p:nvPr/>
        </p:nvCxnSpPr>
        <p:spPr>
          <a:xfrm>
            <a:off x="1759724" y="1210421"/>
            <a:ext cx="0" cy="286610"/>
          </a:xfrm>
          <a:prstGeom prst="straightConnector1">
            <a:avLst/>
          </a:prstGeom>
          <a:ln w="38100" cap="flat" cmpd="sng">
            <a:solidFill>
              <a:srgbClr val="A23B6A"/>
            </a:solidFill>
            <a:tailEnd type="arrow" w="med" len="sm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2 17"/>
          <p:cNvCxnSpPr/>
          <p:nvPr/>
        </p:nvCxnSpPr>
        <p:spPr>
          <a:xfrm>
            <a:off x="4427379" y="1219516"/>
            <a:ext cx="0" cy="286610"/>
          </a:xfrm>
          <a:prstGeom prst="straightConnector1">
            <a:avLst/>
          </a:prstGeom>
          <a:ln w="38100" cap="flat" cmpd="sng">
            <a:solidFill>
              <a:srgbClr val="A23B6A"/>
            </a:solidFill>
            <a:tailEnd type="arrow" w="med" len="sm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Connettore 2 18"/>
          <p:cNvCxnSpPr/>
          <p:nvPr/>
        </p:nvCxnSpPr>
        <p:spPr>
          <a:xfrm>
            <a:off x="7300195" y="1219516"/>
            <a:ext cx="0" cy="286610"/>
          </a:xfrm>
          <a:prstGeom prst="straightConnector1">
            <a:avLst/>
          </a:prstGeom>
          <a:ln w="38100" cap="flat" cmpd="sng">
            <a:solidFill>
              <a:srgbClr val="A23B6A"/>
            </a:solidFill>
            <a:tailEnd type="arrow" w="med" len="sm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Connettore 2 19"/>
          <p:cNvCxnSpPr>
            <a:stCxn id="9" idx="2"/>
            <a:endCxn id="7" idx="0"/>
          </p:cNvCxnSpPr>
          <p:nvPr/>
        </p:nvCxnSpPr>
        <p:spPr>
          <a:xfrm>
            <a:off x="4451016" y="2157773"/>
            <a:ext cx="0" cy="561151"/>
          </a:xfrm>
          <a:prstGeom prst="straightConnector1">
            <a:avLst/>
          </a:prstGeom>
          <a:ln w="38100" cap="flat" cmpd="sng">
            <a:solidFill>
              <a:srgbClr val="A23B6A"/>
            </a:solidFill>
            <a:tailEnd type="arrow" w="med" len="sm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Connettore 2 22"/>
          <p:cNvCxnSpPr>
            <a:stCxn id="7" idx="3"/>
            <a:endCxn id="14" idx="1"/>
          </p:cNvCxnSpPr>
          <p:nvPr/>
        </p:nvCxnSpPr>
        <p:spPr>
          <a:xfrm>
            <a:off x="6158677" y="3088613"/>
            <a:ext cx="1364117" cy="4375"/>
          </a:xfrm>
          <a:prstGeom prst="straightConnector1">
            <a:avLst/>
          </a:prstGeom>
          <a:ln w="38100" cap="flat" cmpd="sng">
            <a:solidFill>
              <a:srgbClr val="A23B6A"/>
            </a:solidFill>
            <a:tailEnd type="arrow" w="med" len="sm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Connettore 2 25"/>
          <p:cNvCxnSpPr/>
          <p:nvPr/>
        </p:nvCxnSpPr>
        <p:spPr>
          <a:xfrm>
            <a:off x="3320612" y="3544818"/>
            <a:ext cx="0" cy="724927"/>
          </a:xfrm>
          <a:prstGeom prst="straightConnector1">
            <a:avLst/>
          </a:prstGeom>
          <a:ln w="38100" cap="flat" cmpd="sng">
            <a:solidFill>
              <a:srgbClr val="A23B6A"/>
            </a:solidFill>
            <a:tailEnd type="arrow" w="med" len="sm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Connettore 2 28"/>
          <p:cNvCxnSpPr/>
          <p:nvPr/>
        </p:nvCxnSpPr>
        <p:spPr>
          <a:xfrm>
            <a:off x="5581420" y="3544818"/>
            <a:ext cx="0" cy="724927"/>
          </a:xfrm>
          <a:prstGeom prst="straightConnector1">
            <a:avLst/>
          </a:prstGeom>
          <a:ln w="38100" cap="flat" cmpd="sng">
            <a:solidFill>
              <a:srgbClr val="A23B6A"/>
            </a:solidFill>
            <a:tailEnd type="arrow" w="med" len="sm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Connettore 2 29"/>
          <p:cNvCxnSpPr/>
          <p:nvPr/>
        </p:nvCxnSpPr>
        <p:spPr>
          <a:xfrm>
            <a:off x="6522923" y="5509580"/>
            <a:ext cx="0" cy="359019"/>
          </a:xfrm>
          <a:prstGeom prst="straightConnector1">
            <a:avLst/>
          </a:prstGeom>
          <a:ln w="38100" cap="flat" cmpd="sng">
            <a:solidFill>
              <a:srgbClr val="A23B6A"/>
            </a:solidFill>
            <a:tailEnd type="arrow" w="med" len="sm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CasellaDiTesto 32"/>
          <p:cNvSpPr txBox="1"/>
          <p:nvPr/>
        </p:nvSpPr>
        <p:spPr>
          <a:xfrm>
            <a:off x="858567" y="92979"/>
            <a:ext cx="45011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600" dirty="0" smtClean="0">
                <a:solidFill>
                  <a:schemeClr val="bg1"/>
                </a:solidFill>
              </a:rPr>
              <a:t>MAPPA 1. ORIGINI E CARATTERI DELL’EPICUREISMO</a:t>
            </a:r>
            <a:endParaRPr lang="it-IT" sz="1600" dirty="0">
              <a:solidFill>
                <a:schemeClr val="bg1"/>
              </a:solidFill>
            </a:endParaRPr>
          </a:p>
        </p:txBody>
      </p:sp>
      <p:sp>
        <p:nvSpPr>
          <p:cNvPr id="34" name="Anello 33"/>
          <p:cNvSpPr/>
          <p:nvPr/>
        </p:nvSpPr>
        <p:spPr>
          <a:xfrm>
            <a:off x="142621" y="31480"/>
            <a:ext cx="444416" cy="447981"/>
          </a:xfrm>
          <a:prstGeom prst="donut">
            <a:avLst/>
          </a:prstGeom>
          <a:solidFill>
            <a:srgbClr val="94BEB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575289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1" name="Connettore 2 30"/>
          <p:cNvCxnSpPr>
            <a:stCxn id="8" idx="2"/>
            <a:endCxn id="23" idx="0"/>
          </p:cNvCxnSpPr>
          <p:nvPr/>
        </p:nvCxnSpPr>
        <p:spPr>
          <a:xfrm>
            <a:off x="3003118" y="2071270"/>
            <a:ext cx="23220" cy="2405476"/>
          </a:xfrm>
          <a:prstGeom prst="straightConnector1">
            <a:avLst/>
          </a:prstGeom>
          <a:ln w="38100" cap="flat" cmpd="sng">
            <a:solidFill>
              <a:srgbClr val="A23B6A"/>
            </a:solidFill>
            <a:tailEnd type="arrow" w="med" len="sm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Connettore 2 33"/>
          <p:cNvCxnSpPr>
            <a:stCxn id="23" idx="2"/>
            <a:endCxn id="29" idx="0"/>
          </p:cNvCxnSpPr>
          <p:nvPr/>
        </p:nvCxnSpPr>
        <p:spPr>
          <a:xfrm flipH="1">
            <a:off x="1616083" y="5002526"/>
            <a:ext cx="1410255" cy="842582"/>
          </a:xfrm>
          <a:prstGeom prst="straightConnector1">
            <a:avLst/>
          </a:prstGeom>
          <a:ln w="38100" cap="flat" cmpd="sng">
            <a:solidFill>
              <a:srgbClr val="A23B6A"/>
            </a:solidFill>
            <a:tailEnd type="arrow" w="med" len="sm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Connettore 2 36"/>
          <p:cNvCxnSpPr>
            <a:stCxn id="23" idx="2"/>
            <a:endCxn id="30" idx="0"/>
          </p:cNvCxnSpPr>
          <p:nvPr/>
        </p:nvCxnSpPr>
        <p:spPr>
          <a:xfrm>
            <a:off x="3026338" y="5002526"/>
            <a:ext cx="1058342" cy="842582"/>
          </a:xfrm>
          <a:prstGeom prst="straightConnector1">
            <a:avLst/>
          </a:prstGeom>
          <a:ln w="38100" cap="flat" cmpd="sng">
            <a:solidFill>
              <a:srgbClr val="A23B6A"/>
            </a:solidFill>
            <a:tailEnd type="arrow" w="med" len="sm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Connettore 4 40"/>
          <p:cNvCxnSpPr>
            <a:stCxn id="8" idx="1"/>
            <a:endCxn id="13" idx="0"/>
          </p:cNvCxnSpPr>
          <p:nvPr/>
        </p:nvCxnSpPr>
        <p:spPr>
          <a:xfrm rot="10800000" flipV="1">
            <a:off x="1387928" y="1522084"/>
            <a:ext cx="154960" cy="1005194"/>
          </a:xfrm>
          <a:prstGeom prst="bentConnector2">
            <a:avLst/>
          </a:prstGeom>
          <a:ln w="38100" cap="flat" cmpd="sng">
            <a:solidFill>
              <a:srgbClr val="A23B6A"/>
            </a:solidFill>
            <a:tailEnd type="arrow" w="med" len="sm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Connettore 4 43"/>
          <p:cNvCxnSpPr>
            <a:stCxn id="8" idx="3"/>
            <a:endCxn id="17" idx="0"/>
          </p:cNvCxnSpPr>
          <p:nvPr/>
        </p:nvCxnSpPr>
        <p:spPr>
          <a:xfrm>
            <a:off x="4463347" y="1522084"/>
            <a:ext cx="221492" cy="1005194"/>
          </a:xfrm>
          <a:prstGeom prst="bentConnector2">
            <a:avLst/>
          </a:prstGeom>
          <a:ln w="38100" cap="flat" cmpd="sng">
            <a:solidFill>
              <a:srgbClr val="A23B6A"/>
            </a:solidFill>
            <a:tailEnd type="arrow" w="med" len="sm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Connettore 2 46"/>
          <p:cNvCxnSpPr>
            <a:stCxn id="14" idx="2"/>
            <a:endCxn id="23" idx="1"/>
          </p:cNvCxnSpPr>
          <p:nvPr/>
        </p:nvCxnSpPr>
        <p:spPr>
          <a:xfrm>
            <a:off x="1397598" y="3574676"/>
            <a:ext cx="741003" cy="1164960"/>
          </a:xfrm>
          <a:prstGeom prst="straightConnector1">
            <a:avLst/>
          </a:prstGeom>
          <a:ln w="38100" cap="flat" cmpd="sng">
            <a:solidFill>
              <a:srgbClr val="A23B6A"/>
            </a:solidFill>
            <a:tailEnd type="arrow" w="med" len="sm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Connettore 2 50"/>
          <p:cNvCxnSpPr>
            <a:stCxn id="18" idx="2"/>
            <a:endCxn id="23" idx="3"/>
          </p:cNvCxnSpPr>
          <p:nvPr/>
        </p:nvCxnSpPr>
        <p:spPr>
          <a:xfrm flipH="1">
            <a:off x="3914075" y="3576867"/>
            <a:ext cx="758874" cy="1162769"/>
          </a:xfrm>
          <a:prstGeom prst="straightConnector1">
            <a:avLst/>
          </a:prstGeom>
          <a:ln w="38100" cap="flat" cmpd="sng">
            <a:solidFill>
              <a:srgbClr val="A23B6A"/>
            </a:solidFill>
            <a:tailEnd type="arrow" w="med" len="sm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Rettangolo arrotondato 20"/>
          <p:cNvSpPr/>
          <p:nvPr/>
        </p:nvSpPr>
        <p:spPr>
          <a:xfrm>
            <a:off x="5634675" y="3832176"/>
            <a:ext cx="2959124" cy="312182"/>
          </a:xfrm>
          <a:prstGeom prst="roundRect">
            <a:avLst>
              <a:gd name="adj" fmla="val 11076"/>
            </a:avLst>
          </a:prstGeom>
          <a:solidFill>
            <a:srgbClr val="9DC0B2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it-IT" sz="1300" b="1" dirty="0" smtClean="0">
                <a:solidFill>
                  <a:schemeClr val="tx1"/>
                </a:solidFill>
                <a:latin typeface="Times New Roman"/>
                <a:cs typeface="Times New Roman"/>
              </a:rPr>
              <a:t>Opinioni</a:t>
            </a:r>
          </a:p>
        </p:txBody>
      </p:sp>
      <p:grpSp>
        <p:nvGrpSpPr>
          <p:cNvPr id="3" name="Gruppo 2"/>
          <p:cNvGrpSpPr/>
          <p:nvPr/>
        </p:nvGrpSpPr>
        <p:grpSpPr>
          <a:xfrm>
            <a:off x="1542888" y="627296"/>
            <a:ext cx="2920459" cy="1443974"/>
            <a:chOff x="618171" y="1678365"/>
            <a:chExt cx="3290337" cy="1252829"/>
          </a:xfrm>
        </p:grpSpPr>
        <p:sp>
          <p:nvSpPr>
            <p:cNvPr id="7" name="Rettangolo arrotondato 6"/>
            <p:cNvSpPr/>
            <p:nvPr/>
          </p:nvSpPr>
          <p:spPr>
            <a:xfrm>
              <a:off x="803117" y="1678365"/>
              <a:ext cx="2895786" cy="312182"/>
            </a:xfrm>
            <a:prstGeom prst="roundRect">
              <a:avLst>
                <a:gd name="adj" fmla="val 11076"/>
              </a:avLst>
            </a:prstGeom>
            <a:solidFill>
              <a:srgbClr val="9DC0B2"/>
            </a:solidFill>
            <a:ln w="38100" cmpd="sng">
              <a:solidFill>
                <a:srgbClr val="94BEB5"/>
              </a:solidFill>
            </a:ln>
            <a:effectLst>
              <a:outerShdw blurRad="50800" dist="762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spAutoFit/>
            </a:bodyPr>
            <a:lstStyle/>
            <a:p>
              <a:pPr algn="ctr"/>
              <a:r>
                <a:rPr lang="it-IT" sz="1300" b="1" dirty="0" smtClean="0">
                  <a:solidFill>
                    <a:schemeClr val="tx1"/>
                  </a:solidFill>
                  <a:latin typeface="Times New Roman"/>
                  <a:cs typeface="Times New Roman"/>
                </a:rPr>
                <a:t>Sensazioni</a:t>
              </a:r>
            </a:p>
          </p:txBody>
        </p:sp>
        <p:sp>
          <p:nvSpPr>
            <p:cNvPr id="8" name="Rettangolo arrotondato 7"/>
            <p:cNvSpPr/>
            <p:nvPr/>
          </p:nvSpPr>
          <p:spPr>
            <a:xfrm>
              <a:off x="618171" y="1978218"/>
              <a:ext cx="3290337" cy="952976"/>
            </a:xfrm>
            <a:prstGeom prst="roundRect">
              <a:avLst>
                <a:gd name="adj" fmla="val 11076"/>
              </a:avLst>
            </a:prstGeom>
            <a:solidFill>
              <a:srgbClr val="FFFFFF"/>
            </a:solidFill>
            <a:ln w="38100" cmpd="sng">
              <a:solidFill>
                <a:srgbClr val="94BEB5"/>
              </a:solidFill>
            </a:ln>
            <a:effectLst>
              <a:outerShdw blurRad="50800" dist="762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spAutoFit/>
            </a:bodyPr>
            <a:lstStyle/>
            <a:p>
              <a:r>
                <a:rPr lang="it-IT" sz="1300" dirty="0">
                  <a:solidFill>
                    <a:schemeClr val="tx1"/>
                  </a:solidFill>
                  <a:latin typeface="Times New Roman"/>
                  <a:cs typeface="Times New Roman"/>
                </a:rPr>
                <a:t>Colgono l’essere in modo infallibile perché:</a:t>
              </a:r>
            </a:p>
            <a:p>
              <a:r>
                <a:rPr lang="it-IT" sz="1300" dirty="0">
                  <a:solidFill>
                    <a:schemeClr val="tx1"/>
                  </a:solidFill>
                  <a:latin typeface="Times New Roman"/>
                  <a:cs typeface="Times New Roman"/>
                </a:rPr>
                <a:t>• sono affezioni</a:t>
              </a:r>
            </a:p>
            <a:p>
              <a:r>
                <a:rPr lang="it-IT" sz="1300" dirty="0">
                  <a:solidFill>
                    <a:schemeClr val="tx1"/>
                  </a:solidFill>
                  <a:latin typeface="Times New Roman"/>
                  <a:cs typeface="Times New Roman"/>
                </a:rPr>
                <a:t>• derivano dai simulacri</a:t>
              </a:r>
            </a:p>
            <a:p>
              <a:r>
                <a:rPr lang="it-IT" sz="1300" dirty="0">
                  <a:solidFill>
                    <a:schemeClr val="tx1"/>
                  </a:solidFill>
                  <a:latin typeface="Times New Roman"/>
                  <a:cs typeface="Times New Roman"/>
                </a:rPr>
                <a:t>• sono arazionali</a:t>
              </a:r>
              <a:endParaRPr lang="it-IT" sz="1300" b="1" dirty="0" smtClean="0">
                <a:solidFill>
                  <a:schemeClr val="tx1"/>
                </a:solidFill>
                <a:latin typeface="Times New Roman"/>
                <a:cs typeface="Times New Roman"/>
              </a:endParaRPr>
            </a:p>
          </p:txBody>
        </p:sp>
      </p:grpSp>
      <p:grpSp>
        <p:nvGrpSpPr>
          <p:cNvPr id="9" name="Gruppo 8"/>
          <p:cNvGrpSpPr/>
          <p:nvPr/>
        </p:nvGrpSpPr>
        <p:grpSpPr>
          <a:xfrm>
            <a:off x="5486720" y="4144358"/>
            <a:ext cx="3290337" cy="1593771"/>
            <a:chOff x="618171" y="1657821"/>
            <a:chExt cx="3290337" cy="1593771"/>
          </a:xfrm>
        </p:grpSpPr>
        <p:sp>
          <p:nvSpPr>
            <p:cNvPr id="10" name="Rettangolo arrotondato 9"/>
            <p:cNvSpPr/>
            <p:nvPr/>
          </p:nvSpPr>
          <p:spPr>
            <a:xfrm>
              <a:off x="803117" y="1678365"/>
              <a:ext cx="2895786" cy="312182"/>
            </a:xfrm>
            <a:prstGeom prst="roundRect">
              <a:avLst>
                <a:gd name="adj" fmla="val 11076"/>
              </a:avLst>
            </a:prstGeom>
            <a:solidFill>
              <a:srgbClr val="9DC0B2"/>
            </a:solidFill>
            <a:ln w="38100" cmpd="sng">
              <a:solidFill>
                <a:srgbClr val="94BEB5"/>
              </a:solidFill>
            </a:ln>
            <a:effectLst>
              <a:outerShdw blurRad="50800" dist="762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spAutoFit/>
            </a:bodyPr>
            <a:lstStyle/>
            <a:p>
              <a:pPr algn="ctr"/>
              <a:r>
                <a:rPr lang="it-IT" sz="1300" b="1" dirty="0" smtClean="0">
                  <a:solidFill>
                    <a:schemeClr val="tx1"/>
                  </a:solidFill>
                  <a:latin typeface="Times New Roman"/>
                  <a:cs typeface="Times New Roman"/>
                </a:rPr>
                <a:t>Opinioni</a:t>
              </a:r>
            </a:p>
          </p:txBody>
        </p:sp>
        <p:sp>
          <p:nvSpPr>
            <p:cNvPr id="11" name="Rettangolo arrotondato 10"/>
            <p:cNvSpPr/>
            <p:nvPr/>
          </p:nvSpPr>
          <p:spPr>
            <a:xfrm>
              <a:off x="618171" y="1657821"/>
              <a:ext cx="3290337" cy="1593771"/>
            </a:xfrm>
            <a:prstGeom prst="roundRect">
              <a:avLst>
                <a:gd name="adj" fmla="val 11076"/>
              </a:avLst>
            </a:prstGeom>
            <a:solidFill>
              <a:srgbClr val="FFFFFF"/>
            </a:solidFill>
            <a:ln w="38100" cmpd="sng">
              <a:solidFill>
                <a:srgbClr val="94BEB5"/>
              </a:solidFill>
            </a:ln>
            <a:effectLst>
              <a:outerShdw blurRad="50800" dist="762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spAutoFit/>
            </a:bodyPr>
            <a:lstStyle/>
            <a:p>
              <a:pPr>
                <a:tabLst>
                  <a:tab pos="1701800" algn="l"/>
                </a:tabLst>
              </a:pPr>
              <a:r>
                <a:rPr lang="it-IT" sz="1300" b="1" dirty="0">
                  <a:solidFill>
                    <a:srgbClr val="A23B6A"/>
                  </a:solidFill>
                  <a:latin typeface="Times New Roman"/>
                  <a:cs typeface="Times New Roman"/>
                </a:rPr>
                <a:t>Vere</a:t>
              </a:r>
              <a:r>
                <a:rPr lang="it-IT" sz="1300" dirty="0">
                  <a:solidFill>
                    <a:schemeClr val="tx1"/>
                  </a:solidFill>
                  <a:latin typeface="Times New Roman"/>
                  <a:cs typeface="Times New Roman"/>
                </a:rPr>
                <a:t> </a:t>
              </a:r>
              <a:r>
                <a:rPr lang="it-IT" sz="1300" dirty="0" smtClean="0">
                  <a:solidFill>
                    <a:schemeClr val="tx1"/>
                  </a:solidFill>
                  <a:latin typeface="Times New Roman"/>
                  <a:cs typeface="Times New Roman"/>
                </a:rPr>
                <a:t>	</a:t>
              </a:r>
              <a:r>
                <a:rPr lang="it-IT" sz="1300" b="1" dirty="0" smtClean="0">
                  <a:solidFill>
                    <a:srgbClr val="A23B6A"/>
                  </a:solidFill>
                  <a:latin typeface="Times New Roman"/>
                  <a:cs typeface="Times New Roman"/>
                </a:rPr>
                <a:t>False</a:t>
              </a:r>
              <a:endParaRPr lang="it-IT" sz="1300" b="1" dirty="0">
                <a:solidFill>
                  <a:srgbClr val="A23B6A"/>
                </a:solidFill>
                <a:latin typeface="Times New Roman"/>
                <a:cs typeface="Times New Roman"/>
              </a:endParaRPr>
            </a:p>
            <a:p>
              <a:pPr>
                <a:tabLst>
                  <a:tab pos="85725" algn="l"/>
                  <a:tab pos="1701800" algn="l"/>
                  <a:tab pos="1885950" algn="l"/>
                </a:tabLst>
              </a:pPr>
              <a:r>
                <a:rPr lang="it-IT" sz="1300" dirty="0">
                  <a:solidFill>
                    <a:schemeClr val="tx1"/>
                  </a:solidFill>
                  <a:latin typeface="Times New Roman"/>
                  <a:cs typeface="Times New Roman"/>
                </a:rPr>
                <a:t>• Ricevono </a:t>
              </a:r>
              <a:r>
                <a:rPr lang="it-IT" sz="1300" dirty="0" smtClean="0">
                  <a:solidFill>
                    <a:schemeClr val="tx1"/>
                  </a:solidFill>
                  <a:latin typeface="Times New Roman"/>
                  <a:cs typeface="Times New Roman"/>
                </a:rPr>
                <a:t>	• 	Ricevono</a:t>
              </a:r>
              <a:endParaRPr lang="it-IT" sz="1300" dirty="0">
                <a:solidFill>
                  <a:schemeClr val="tx1"/>
                </a:solidFill>
                <a:latin typeface="Times New Roman"/>
                <a:cs typeface="Times New Roman"/>
              </a:endParaRPr>
            </a:p>
            <a:p>
              <a:pPr>
                <a:tabLst>
                  <a:tab pos="85725" algn="l"/>
                  <a:tab pos="1701800" algn="l"/>
                  <a:tab pos="1885950" algn="l"/>
                </a:tabLst>
              </a:pPr>
              <a:r>
                <a:rPr lang="it-IT" sz="1300" dirty="0" smtClean="0">
                  <a:solidFill>
                    <a:schemeClr val="tx1"/>
                  </a:solidFill>
                  <a:latin typeface="Times New Roman"/>
                  <a:cs typeface="Times New Roman"/>
                </a:rPr>
                <a:t>	attestazione  		attestazione</a:t>
              </a:r>
              <a:endParaRPr lang="it-IT" sz="1300" dirty="0">
                <a:solidFill>
                  <a:schemeClr val="tx1"/>
                </a:solidFill>
                <a:latin typeface="Times New Roman"/>
                <a:cs typeface="Times New Roman"/>
              </a:endParaRPr>
            </a:p>
            <a:p>
              <a:pPr>
                <a:tabLst>
                  <a:tab pos="85725" algn="l"/>
                  <a:tab pos="1701800" algn="l"/>
                  <a:tab pos="1885950" algn="l"/>
                </a:tabLst>
              </a:pPr>
              <a:r>
                <a:rPr lang="it-IT" sz="1300" dirty="0" smtClean="0">
                  <a:solidFill>
                    <a:schemeClr val="tx1"/>
                  </a:solidFill>
                  <a:latin typeface="Times New Roman"/>
                  <a:cs typeface="Times New Roman"/>
                </a:rPr>
                <a:t>	probante 		contraria</a:t>
              </a:r>
              <a:endParaRPr lang="it-IT" sz="1300" dirty="0">
                <a:solidFill>
                  <a:schemeClr val="tx1"/>
                </a:solidFill>
                <a:latin typeface="Times New Roman"/>
                <a:cs typeface="Times New Roman"/>
              </a:endParaRPr>
            </a:p>
            <a:p>
              <a:pPr>
                <a:tabLst>
                  <a:tab pos="85725" algn="l"/>
                  <a:tab pos="1701800" algn="l"/>
                  <a:tab pos="1885950" algn="l"/>
                </a:tabLst>
              </a:pPr>
              <a:r>
                <a:rPr lang="it-IT" sz="1300" dirty="0">
                  <a:solidFill>
                    <a:schemeClr val="tx1"/>
                  </a:solidFill>
                  <a:latin typeface="Times New Roman"/>
                  <a:cs typeface="Times New Roman"/>
                </a:rPr>
                <a:t>• Non ricevono </a:t>
              </a:r>
              <a:r>
                <a:rPr lang="it-IT" sz="1300" dirty="0" smtClean="0">
                  <a:solidFill>
                    <a:schemeClr val="tx1"/>
                  </a:solidFill>
                  <a:latin typeface="Times New Roman"/>
                  <a:cs typeface="Times New Roman"/>
                </a:rPr>
                <a:t>	• 	Non </a:t>
              </a:r>
              <a:r>
                <a:rPr lang="it-IT" sz="1300" dirty="0">
                  <a:solidFill>
                    <a:schemeClr val="tx1"/>
                  </a:solidFill>
                  <a:latin typeface="Times New Roman"/>
                  <a:cs typeface="Times New Roman"/>
                </a:rPr>
                <a:t>ricevono</a:t>
              </a:r>
            </a:p>
            <a:p>
              <a:pPr>
                <a:tabLst>
                  <a:tab pos="85725" algn="l"/>
                  <a:tab pos="1701800" algn="l"/>
                  <a:tab pos="1885950" algn="l"/>
                </a:tabLst>
              </a:pPr>
              <a:r>
                <a:rPr lang="it-IT" sz="1300" dirty="0" smtClean="0">
                  <a:solidFill>
                    <a:schemeClr val="tx1"/>
                  </a:solidFill>
                  <a:latin typeface="Times New Roman"/>
                  <a:cs typeface="Times New Roman"/>
                </a:rPr>
                <a:t>	attestazione 		attestazione</a:t>
              </a:r>
              <a:endParaRPr lang="it-IT" sz="1300" dirty="0">
                <a:solidFill>
                  <a:schemeClr val="tx1"/>
                </a:solidFill>
                <a:latin typeface="Times New Roman"/>
                <a:cs typeface="Times New Roman"/>
              </a:endParaRPr>
            </a:p>
            <a:p>
              <a:pPr>
                <a:tabLst>
                  <a:tab pos="85725" algn="l"/>
                  <a:tab pos="1701800" algn="l"/>
                  <a:tab pos="1885950" algn="l"/>
                </a:tabLst>
              </a:pPr>
              <a:r>
                <a:rPr lang="it-IT" sz="1300" dirty="0" smtClean="0">
                  <a:solidFill>
                    <a:schemeClr val="tx1"/>
                  </a:solidFill>
                  <a:latin typeface="Times New Roman"/>
                  <a:cs typeface="Times New Roman"/>
                </a:rPr>
                <a:t>	contraria 		probante</a:t>
              </a:r>
              <a:endParaRPr lang="it-IT" sz="1300" b="1" dirty="0" smtClean="0">
                <a:solidFill>
                  <a:schemeClr val="tx1"/>
                </a:solidFill>
                <a:latin typeface="Times New Roman"/>
                <a:cs typeface="Times New Roman"/>
              </a:endParaRPr>
            </a:p>
          </p:txBody>
        </p:sp>
      </p:grpSp>
      <p:grpSp>
        <p:nvGrpSpPr>
          <p:cNvPr id="20" name="Gruppo 19"/>
          <p:cNvGrpSpPr/>
          <p:nvPr/>
        </p:nvGrpSpPr>
        <p:grpSpPr>
          <a:xfrm>
            <a:off x="107329" y="2527278"/>
            <a:ext cx="2580537" cy="1047398"/>
            <a:chOff x="610189" y="2664586"/>
            <a:chExt cx="2580537" cy="1047398"/>
          </a:xfrm>
        </p:grpSpPr>
        <p:sp>
          <p:nvSpPr>
            <p:cNvPr id="13" name="Rettangolo arrotondato 12"/>
            <p:cNvSpPr/>
            <p:nvPr/>
          </p:nvSpPr>
          <p:spPr>
            <a:xfrm>
              <a:off x="755238" y="2664586"/>
              <a:ext cx="2271100" cy="312182"/>
            </a:xfrm>
            <a:prstGeom prst="roundRect">
              <a:avLst>
                <a:gd name="adj" fmla="val 11076"/>
              </a:avLst>
            </a:prstGeom>
            <a:solidFill>
              <a:srgbClr val="9DC0B2"/>
            </a:solidFill>
            <a:ln w="38100" cmpd="sng">
              <a:solidFill>
                <a:srgbClr val="94BEB5"/>
              </a:solidFill>
            </a:ln>
            <a:effectLst>
              <a:outerShdw blurRad="50800" dist="762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spAutoFit/>
            </a:bodyPr>
            <a:lstStyle/>
            <a:p>
              <a:pPr algn="ctr"/>
              <a:r>
                <a:rPr lang="it-IT" sz="1300" b="1" dirty="0" smtClean="0">
                  <a:solidFill>
                    <a:schemeClr val="tx1"/>
                  </a:solidFill>
                  <a:latin typeface="Times New Roman"/>
                  <a:cs typeface="Times New Roman"/>
                </a:rPr>
                <a:t>Prolessi</a:t>
              </a:r>
            </a:p>
          </p:txBody>
        </p:sp>
        <p:sp>
          <p:nvSpPr>
            <p:cNvPr id="14" name="Rettangolo arrotondato 13"/>
            <p:cNvSpPr/>
            <p:nvPr/>
          </p:nvSpPr>
          <p:spPr>
            <a:xfrm>
              <a:off x="610189" y="2972606"/>
              <a:ext cx="2580537" cy="739378"/>
            </a:xfrm>
            <a:prstGeom prst="roundRect">
              <a:avLst>
                <a:gd name="adj" fmla="val 11076"/>
              </a:avLst>
            </a:prstGeom>
            <a:solidFill>
              <a:srgbClr val="FFFFFF"/>
            </a:solidFill>
            <a:ln w="38100" cmpd="sng">
              <a:solidFill>
                <a:srgbClr val="94BEB5"/>
              </a:solidFill>
            </a:ln>
            <a:effectLst>
              <a:outerShdw blurRad="50800" dist="762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spAutoFit/>
            </a:bodyPr>
            <a:lstStyle/>
            <a:p>
              <a:r>
                <a:rPr lang="it-IT" sz="1300" dirty="0">
                  <a:solidFill>
                    <a:schemeClr val="tx1"/>
                  </a:solidFill>
                  <a:latin typeface="Times New Roman"/>
                  <a:cs typeface="Times New Roman"/>
                </a:rPr>
                <a:t>Sono le impronte delle sensazioni</a:t>
              </a:r>
            </a:p>
            <a:p>
              <a:r>
                <a:rPr lang="it-IT" sz="1300" dirty="0">
                  <a:solidFill>
                    <a:schemeClr val="tx1"/>
                  </a:solidFill>
                  <a:latin typeface="Times New Roman"/>
                  <a:cs typeface="Times New Roman"/>
                </a:rPr>
                <a:t>Corrispondono ai concetti</a:t>
              </a:r>
            </a:p>
            <a:p>
              <a:r>
                <a:rPr lang="it-IT" sz="1300" dirty="0">
                  <a:solidFill>
                    <a:schemeClr val="tx1"/>
                  </a:solidFill>
                  <a:latin typeface="Times New Roman"/>
                  <a:cs typeface="Times New Roman"/>
                </a:rPr>
                <a:t>Si esprimono nei nomi</a:t>
              </a:r>
              <a:endParaRPr lang="it-IT" sz="1300" b="1" dirty="0" smtClean="0">
                <a:solidFill>
                  <a:schemeClr val="tx1"/>
                </a:solidFill>
                <a:latin typeface="Times New Roman"/>
                <a:cs typeface="Times New Roman"/>
              </a:endParaRPr>
            </a:p>
          </p:txBody>
        </p:sp>
      </p:grpSp>
      <p:grpSp>
        <p:nvGrpSpPr>
          <p:cNvPr id="19" name="Gruppo 18"/>
          <p:cNvGrpSpPr/>
          <p:nvPr/>
        </p:nvGrpSpPr>
        <p:grpSpPr>
          <a:xfrm>
            <a:off x="3507355" y="2527278"/>
            <a:ext cx="2331188" cy="1049589"/>
            <a:chOff x="3507355" y="2733114"/>
            <a:chExt cx="2331188" cy="1049589"/>
          </a:xfrm>
        </p:grpSpPr>
        <p:sp>
          <p:nvSpPr>
            <p:cNvPr id="17" name="Rettangolo arrotondato 16"/>
            <p:cNvSpPr/>
            <p:nvPr/>
          </p:nvSpPr>
          <p:spPr>
            <a:xfrm>
              <a:off x="3747343" y="2733114"/>
              <a:ext cx="1874992" cy="312182"/>
            </a:xfrm>
            <a:prstGeom prst="roundRect">
              <a:avLst>
                <a:gd name="adj" fmla="val 11076"/>
              </a:avLst>
            </a:prstGeom>
            <a:solidFill>
              <a:srgbClr val="9DC0B2"/>
            </a:solidFill>
            <a:ln w="38100" cmpd="sng">
              <a:solidFill>
                <a:srgbClr val="94BEB5"/>
              </a:solidFill>
            </a:ln>
            <a:effectLst>
              <a:outerShdw blurRad="50800" dist="762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spAutoFit/>
            </a:bodyPr>
            <a:lstStyle/>
            <a:p>
              <a:pPr algn="ctr"/>
              <a:r>
                <a:rPr lang="it-IT" sz="1300" b="1" dirty="0" smtClean="0">
                  <a:solidFill>
                    <a:schemeClr val="tx1"/>
                  </a:solidFill>
                  <a:latin typeface="Times New Roman"/>
                  <a:cs typeface="Times New Roman"/>
                </a:rPr>
                <a:t>Sentimenti di piacere</a:t>
              </a:r>
            </a:p>
          </p:txBody>
        </p:sp>
        <p:sp>
          <p:nvSpPr>
            <p:cNvPr id="18" name="Rettangolo arrotondato 17"/>
            <p:cNvSpPr/>
            <p:nvPr/>
          </p:nvSpPr>
          <p:spPr>
            <a:xfrm>
              <a:off x="3507355" y="3043325"/>
              <a:ext cx="2331188" cy="739378"/>
            </a:xfrm>
            <a:prstGeom prst="roundRect">
              <a:avLst>
                <a:gd name="adj" fmla="val 11076"/>
              </a:avLst>
            </a:prstGeom>
            <a:solidFill>
              <a:srgbClr val="FFFFFF"/>
            </a:solidFill>
            <a:ln w="38100" cmpd="sng">
              <a:solidFill>
                <a:srgbClr val="94BEB5"/>
              </a:solidFill>
            </a:ln>
            <a:effectLst>
              <a:outerShdw blurRad="50800" dist="762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spAutoFit/>
            </a:bodyPr>
            <a:lstStyle/>
            <a:p>
              <a:r>
                <a:rPr lang="it-IT" sz="1300" dirty="0">
                  <a:solidFill>
                    <a:schemeClr val="tx1"/>
                  </a:solidFill>
                  <a:latin typeface="Times New Roman"/>
                  <a:cs typeface="Times New Roman"/>
                </a:rPr>
                <a:t>Sono il criterio assiologico</a:t>
              </a:r>
            </a:p>
            <a:p>
              <a:r>
                <a:rPr lang="it-IT" sz="1300" dirty="0">
                  <a:solidFill>
                    <a:schemeClr val="tx1"/>
                  </a:solidFill>
                  <a:latin typeface="Times New Roman"/>
                  <a:cs typeface="Times New Roman"/>
                </a:rPr>
                <a:t>per distinguere</a:t>
              </a:r>
            </a:p>
            <a:p>
              <a:r>
                <a:rPr lang="it-IT" sz="1300" dirty="0">
                  <a:solidFill>
                    <a:schemeClr val="tx1"/>
                  </a:solidFill>
                  <a:latin typeface="Times New Roman"/>
                  <a:cs typeface="Times New Roman"/>
                </a:rPr>
                <a:t>il bene dal male</a:t>
              </a:r>
              <a:endParaRPr lang="it-IT" sz="1300" b="1" dirty="0" smtClean="0">
                <a:solidFill>
                  <a:schemeClr val="tx1"/>
                </a:solidFill>
                <a:latin typeface="Times New Roman"/>
                <a:cs typeface="Times New Roman"/>
              </a:endParaRPr>
            </a:p>
          </p:txBody>
        </p:sp>
      </p:grpSp>
      <p:sp>
        <p:nvSpPr>
          <p:cNvPr id="23" name="Rettangolo arrotondato 22"/>
          <p:cNvSpPr/>
          <p:nvPr/>
        </p:nvSpPr>
        <p:spPr>
          <a:xfrm>
            <a:off x="2138601" y="4476746"/>
            <a:ext cx="1775474" cy="525780"/>
          </a:xfrm>
          <a:prstGeom prst="roundRect">
            <a:avLst>
              <a:gd name="adj" fmla="val 11076"/>
            </a:avLst>
          </a:prstGeom>
          <a:solidFill>
            <a:srgbClr val="9DC0B2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it-IT" sz="1300" b="1" dirty="0" smtClean="0">
                <a:solidFill>
                  <a:schemeClr val="tx1"/>
                </a:solidFill>
                <a:latin typeface="Times New Roman"/>
                <a:cs typeface="Times New Roman"/>
              </a:rPr>
              <a:t>Evidenza</a:t>
            </a:r>
            <a:endParaRPr lang="it-IT" sz="1300" dirty="0" smtClean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 algn="ctr"/>
            <a:r>
              <a:rPr lang="it-IT" sz="1300" i="1" dirty="0" smtClean="0">
                <a:solidFill>
                  <a:schemeClr val="tx1"/>
                </a:solidFill>
                <a:latin typeface="Times New Roman"/>
                <a:cs typeface="Times New Roman"/>
              </a:rPr>
              <a:t>immediata</a:t>
            </a:r>
          </a:p>
        </p:txBody>
      </p:sp>
      <p:sp>
        <p:nvSpPr>
          <p:cNvPr id="29" name="Rettangolo arrotondato 28"/>
          <p:cNvSpPr/>
          <p:nvPr/>
        </p:nvSpPr>
        <p:spPr>
          <a:xfrm>
            <a:off x="559282" y="5845108"/>
            <a:ext cx="2113601" cy="525780"/>
          </a:xfrm>
          <a:prstGeom prst="roundRect">
            <a:avLst>
              <a:gd name="adj" fmla="val 11076"/>
            </a:avLst>
          </a:prstGeom>
          <a:solidFill>
            <a:srgbClr val="FFFFFF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>
              <a:tabLst>
                <a:tab pos="1701800" algn="l"/>
              </a:tabLst>
            </a:pPr>
            <a:r>
              <a:rPr lang="it-IT" sz="1300" b="1" dirty="0">
                <a:solidFill>
                  <a:schemeClr val="tx1"/>
                </a:solidFill>
                <a:latin typeface="Times New Roman"/>
                <a:cs typeface="Times New Roman"/>
              </a:rPr>
              <a:t>Oggettivismo assoluto</a:t>
            </a:r>
          </a:p>
          <a:p>
            <a:pPr algn="ctr">
              <a:tabLst>
                <a:tab pos="1701800" algn="l"/>
              </a:tabLst>
            </a:pPr>
            <a:r>
              <a:rPr lang="it-IT" sz="1300" b="1" dirty="0">
                <a:solidFill>
                  <a:schemeClr val="tx1"/>
                </a:solidFill>
                <a:latin typeface="Times New Roman"/>
                <a:cs typeface="Times New Roman"/>
              </a:rPr>
              <a:t>(Epicuro)</a:t>
            </a:r>
            <a:endParaRPr lang="it-IT" sz="1300" b="1" dirty="0" smtClean="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sp>
        <p:nvSpPr>
          <p:cNvPr id="30" name="Rettangolo arrotondato 29"/>
          <p:cNvSpPr/>
          <p:nvPr/>
        </p:nvSpPr>
        <p:spPr>
          <a:xfrm>
            <a:off x="3027879" y="5845108"/>
            <a:ext cx="2113601" cy="525780"/>
          </a:xfrm>
          <a:prstGeom prst="roundRect">
            <a:avLst>
              <a:gd name="adj" fmla="val 11076"/>
            </a:avLst>
          </a:prstGeom>
          <a:solidFill>
            <a:srgbClr val="FFFFFF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>
              <a:tabLst>
                <a:tab pos="1701800" algn="l"/>
              </a:tabLst>
            </a:pPr>
            <a:r>
              <a:rPr lang="it-IT" sz="1300" b="1" dirty="0" smtClean="0">
                <a:solidFill>
                  <a:schemeClr val="tx1"/>
                </a:solidFill>
                <a:latin typeface="Times New Roman"/>
                <a:cs typeface="Times New Roman"/>
              </a:rPr>
              <a:t>Soggettivismo assoluto</a:t>
            </a:r>
            <a:endParaRPr lang="it-IT" sz="1300" b="1" dirty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 algn="ctr">
              <a:tabLst>
                <a:tab pos="1701800" algn="l"/>
              </a:tabLst>
            </a:pPr>
            <a:r>
              <a:rPr lang="it-IT" sz="1300" b="1" dirty="0" smtClean="0">
                <a:solidFill>
                  <a:schemeClr val="tx1"/>
                </a:solidFill>
                <a:latin typeface="Times New Roman"/>
                <a:cs typeface="Times New Roman"/>
              </a:rPr>
              <a:t>(</a:t>
            </a:r>
            <a:r>
              <a:rPr lang="it-IT" sz="1300" b="1" dirty="0" err="1" smtClean="0">
                <a:solidFill>
                  <a:schemeClr val="tx1"/>
                </a:solidFill>
                <a:latin typeface="Times New Roman"/>
                <a:cs typeface="Times New Roman"/>
              </a:rPr>
              <a:t>Protagora</a:t>
            </a:r>
            <a:r>
              <a:rPr lang="it-IT" sz="1300" b="1" dirty="0" smtClean="0">
                <a:solidFill>
                  <a:schemeClr val="tx1"/>
                </a:solidFill>
                <a:latin typeface="Times New Roman"/>
                <a:cs typeface="Times New Roman"/>
              </a:rPr>
              <a:t>)</a:t>
            </a:r>
          </a:p>
        </p:txBody>
      </p:sp>
      <p:cxnSp>
        <p:nvCxnSpPr>
          <p:cNvPr id="55" name="Connettore 4 54"/>
          <p:cNvCxnSpPr>
            <a:stCxn id="8" idx="3"/>
            <a:endCxn id="21" idx="0"/>
          </p:cNvCxnSpPr>
          <p:nvPr/>
        </p:nvCxnSpPr>
        <p:spPr>
          <a:xfrm>
            <a:off x="4463347" y="1522084"/>
            <a:ext cx="2650890" cy="2310092"/>
          </a:xfrm>
          <a:prstGeom prst="bentConnector2">
            <a:avLst/>
          </a:prstGeom>
          <a:ln w="38100" cap="flat" cmpd="sng">
            <a:solidFill>
              <a:srgbClr val="A23B6A"/>
            </a:solidFill>
            <a:prstDash val="sysDash"/>
            <a:tailEnd type="arrow" w="med" len="sm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Rettangolo arrotondato 21"/>
          <p:cNvSpPr/>
          <p:nvPr/>
        </p:nvSpPr>
        <p:spPr>
          <a:xfrm>
            <a:off x="6214163" y="2497571"/>
            <a:ext cx="1775474" cy="525780"/>
          </a:xfrm>
          <a:prstGeom prst="roundRect">
            <a:avLst>
              <a:gd name="adj" fmla="val 11076"/>
            </a:avLst>
          </a:prstGeom>
          <a:solidFill>
            <a:srgbClr val="9DC0B2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it-IT" sz="1300" b="1" dirty="0" smtClean="0">
                <a:solidFill>
                  <a:schemeClr val="tx1"/>
                </a:solidFill>
                <a:latin typeface="Times New Roman"/>
                <a:cs typeface="Times New Roman"/>
              </a:rPr>
              <a:t>Mediazione</a:t>
            </a:r>
            <a:br>
              <a:rPr lang="it-IT" sz="1300" b="1" dirty="0" smtClean="0">
                <a:solidFill>
                  <a:schemeClr val="tx1"/>
                </a:solidFill>
                <a:latin typeface="Times New Roman"/>
                <a:cs typeface="Times New Roman"/>
              </a:rPr>
            </a:br>
            <a:r>
              <a:rPr lang="it-IT" sz="1300" b="1" dirty="0" smtClean="0">
                <a:solidFill>
                  <a:schemeClr val="tx1"/>
                </a:solidFill>
                <a:latin typeface="Times New Roman"/>
                <a:cs typeface="Times New Roman"/>
              </a:rPr>
              <a:t>della ragione</a:t>
            </a:r>
          </a:p>
        </p:txBody>
      </p:sp>
      <p:sp>
        <p:nvSpPr>
          <p:cNvPr id="59" name="CasellaDiTesto 58"/>
          <p:cNvSpPr txBox="1"/>
          <p:nvPr/>
        </p:nvSpPr>
        <p:spPr>
          <a:xfrm>
            <a:off x="858567" y="92979"/>
            <a:ext cx="307818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600" dirty="0" smtClean="0">
                <a:solidFill>
                  <a:schemeClr val="bg1"/>
                </a:solidFill>
              </a:rPr>
              <a:t>MAPPA </a:t>
            </a:r>
            <a:r>
              <a:rPr lang="it-IT" sz="1600" dirty="0">
                <a:solidFill>
                  <a:schemeClr val="bg1"/>
                </a:solidFill>
              </a:rPr>
              <a:t>2</a:t>
            </a:r>
            <a:r>
              <a:rPr lang="it-IT" sz="1600" dirty="0" smtClean="0">
                <a:solidFill>
                  <a:schemeClr val="bg1"/>
                </a:solidFill>
              </a:rPr>
              <a:t>. LA CANONICA O LOGICA</a:t>
            </a:r>
            <a:endParaRPr lang="it-IT" sz="1600" dirty="0">
              <a:solidFill>
                <a:schemeClr val="bg1"/>
              </a:solidFill>
            </a:endParaRPr>
          </a:p>
        </p:txBody>
      </p:sp>
      <p:sp>
        <p:nvSpPr>
          <p:cNvPr id="60" name="Anello 59"/>
          <p:cNvSpPr/>
          <p:nvPr/>
        </p:nvSpPr>
        <p:spPr>
          <a:xfrm>
            <a:off x="142621" y="31480"/>
            <a:ext cx="444416" cy="447981"/>
          </a:xfrm>
          <a:prstGeom prst="donut">
            <a:avLst/>
          </a:prstGeom>
          <a:solidFill>
            <a:srgbClr val="94BEB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137032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858567" y="92979"/>
            <a:ext cx="302648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600" dirty="0" smtClean="0">
                <a:solidFill>
                  <a:schemeClr val="bg1"/>
                </a:solidFill>
              </a:rPr>
              <a:t>MAPPA </a:t>
            </a:r>
            <a:r>
              <a:rPr lang="it-IT" sz="1600" dirty="0">
                <a:solidFill>
                  <a:schemeClr val="bg1"/>
                </a:solidFill>
              </a:rPr>
              <a:t>3</a:t>
            </a:r>
            <a:r>
              <a:rPr lang="it-IT" sz="1600" dirty="0" smtClean="0">
                <a:solidFill>
                  <a:schemeClr val="bg1"/>
                </a:solidFill>
              </a:rPr>
              <a:t>. LA FISICA (ONTOLOGIA)</a:t>
            </a:r>
            <a:endParaRPr lang="it-IT" sz="1600" dirty="0">
              <a:solidFill>
                <a:schemeClr val="bg1"/>
              </a:solidFill>
            </a:endParaRPr>
          </a:p>
        </p:txBody>
      </p:sp>
      <p:sp>
        <p:nvSpPr>
          <p:cNvPr id="5" name="Anello 4"/>
          <p:cNvSpPr/>
          <p:nvPr/>
        </p:nvSpPr>
        <p:spPr>
          <a:xfrm>
            <a:off x="142621" y="31480"/>
            <a:ext cx="444416" cy="447981"/>
          </a:xfrm>
          <a:prstGeom prst="donut">
            <a:avLst/>
          </a:prstGeom>
          <a:solidFill>
            <a:srgbClr val="94BEB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6" name="Rettangolo 5"/>
          <p:cNvSpPr/>
          <p:nvPr/>
        </p:nvSpPr>
        <p:spPr>
          <a:xfrm>
            <a:off x="256045" y="496888"/>
            <a:ext cx="8610864" cy="6056311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Questa mappa concettuale</a:t>
            </a:r>
          </a:p>
          <a:p>
            <a:pPr algn="ctr"/>
            <a:r>
              <a:rPr lang="it-IT" dirty="0" smtClean="0">
                <a:solidFill>
                  <a:srgbClr val="000000"/>
                </a:solidFill>
              </a:rPr>
              <a:t>non è stata inserita nella versione dimostrativa</a:t>
            </a:r>
            <a:endParaRPr lang="it-IT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48298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arrotondato 6"/>
          <p:cNvSpPr/>
          <p:nvPr/>
        </p:nvSpPr>
        <p:spPr>
          <a:xfrm>
            <a:off x="338459" y="3948867"/>
            <a:ext cx="2329876" cy="1380173"/>
          </a:xfrm>
          <a:prstGeom prst="roundRect">
            <a:avLst>
              <a:gd name="adj" fmla="val 11076"/>
            </a:avLst>
          </a:prstGeom>
          <a:solidFill>
            <a:schemeClr val="bg1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it-IT" sz="1300" b="1" dirty="0" smtClean="0">
                <a:solidFill>
                  <a:srgbClr val="A23B6A"/>
                </a:solidFill>
                <a:latin typeface="Times New Roman"/>
                <a:cs typeface="Times New Roman"/>
              </a:rPr>
              <a:t>Talete</a:t>
            </a:r>
          </a:p>
          <a:p>
            <a:pPr marL="171450" indent="-171450">
              <a:buFont typeface="Arial"/>
              <a:buChar char="•"/>
            </a:pPr>
            <a:r>
              <a:rPr lang="it-IT" sz="1300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L’arché</a:t>
            </a:r>
            <a: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è </a:t>
            </a:r>
            <a:r>
              <a:rPr lang="it-IT" sz="1300" b="1" i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l’acqua</a:t>
            </a:r>
          </a:p>
          <a:p>
            <a:pPr marL="171450" indent="-171450">
              <a:buFont typeface="Arial"/>
              <a:buChar char="•"/>
            </a:pPr>
            <a: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L’acqua è divina</a:t>
            </a:r>
          </a:p>
          <a:p>
            <a:endParaRPr lang="it-IT" sz="1300" dirty="0" smtClean="0">
              <a:solidFill>
                <a:srgbClr val="A23B6A"/>
              </a:solidFill>
              <a:latin typeface="Times New Roman"/>
              <a:cs typeface="Times New Roman"/>
            </a:endParaRPr>
          </a:p>
          <a:p>
            <a:endParaRPr lang="it-IT" sz="1300" dirty="0" smtClean="0">
              <a:solidFill>
                <a:srgbClr val="A23B6A"/>
              </a:solidFill>
              <a:latin typeface="Times New Roman"/>
              <a:cs typeface="Times New Roman"/>
            </a:endParaRPr>
          </a:p>
          <a:p>
            <a:pPr marL="171450" indent="-171450">
              <a:buFont typeface="Arial"/>
              <a:buChar char="•"/>
            </a:pPr>
            <a: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Tutto è pieno di </a:t>
            </a:r>
            <a:r>
              <a:rPr lang="it-IT" sz="1300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dèi</a:t>
            </a:r>
            <a:endParaRPr lang="it-IT" sz="1300" dirty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sp>
        <p:nvSpPr>
          <p:cNvPr id="8" name="Rettangolo arrotondato 7"/>
          <p:cNvSpPr/>
          <p:nvPr/>
        </p:nvSpPr>
        <p:spPr>
          <a:xfrm>
            <a:off x="3293599" y="3937216"/>
            <a:ext cx="2367976" cy="1380173"/>
          </a:xfrm>
          <a:prstGeom prst="roundRect">
            <a:avLst>
              <a:gd name="adj" fmla="val 11076"/>
            </a:avLst>
          </a:prstGeom>
          <a:solidFill>
            <a:schemeClr val="bg1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it-IT" sz="1300" b="1" dirty="0" smtClean="0">
                <a:solidFill>
                  <a:srgbClr val="A23B6A"/>
                </a:solidFill>
                <a:latin typeface="Times New Roman"/>
                <a:cs typeface="Times New Roman"/>
              </a:rPr>
              <a:t>Anassimandro</a:t>
            </a:r>
          </a:p>
          <a:p>
            <a:pPr marL="171450" indent="-171450">
              <a:buFont typeface="Arial"/>
              <a:buChar char="•"/>
            </a:pPr>
            <a:r>
              <a:rPr lang="it-IT" sz="1300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L’arché</a:t>
            </a:r>
            <a: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è </a:t>
            </a:r>
            <a:r>
              <a:rPr lang="it-IT" sz="1300" b="1" i="1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àpeiron</a:t>
            </a:r>
            <a:r>
              <a:rPr lang="it-IT" sz="1300" b="1" i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/>
            </a:r>
            <a:br>
              <a:rPr lang="it-IT" sz="1300" b="1" i="1" dirty="0" smtClean="0">
                <a:solidFill>
                  <a:srgbClr val="000000"/>
                </a:solidFill>
                <a:latin typeface="Times New Roman"/>
                <a:cs typeface="Times New Roman"/>
              </a:rPr>
            </a:br>
            <a: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(infinito-indefinito)</a:t>
            </a:r>
          </a:p>
          <a:p>
            <a:pPr marL="171450" indent="-171450">
              <a:buFont typeface="Arial"/>
              <a:buChar char="•"/>
            </a:pPr>
            <a: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Le cose nascono per ingiustizia</a:t>
            </a:r>
            <a:endParaRPr lang="it-IT" sz="1300" dirty="0" smtClean="0">
              <a:solidFill>
                <a:srgbClr val="A23B6A"/>
              </a:solidFill>
              <a:latin typeface="Times New Roman"/>
              <a:cs typeface="Times New Roman"/>
            </a:endParaRPr>
          </a:p>
          <a:p>
            <a:pPr marL="171450" indent="-171450">
              <a:buFont typeface="Arial"/>
              <a:buChar char="•"/>
            </a:pPr>
            <a: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Muoiono per espiazione</a:t>
            </a:r>
            <a:endParaRPr lang="it-IT" sz="1300" dirty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sp>
        <p:nvSpPr>
          <p:cNvPr id="9" name="Rettangolo arrotondato 8"/>
          <p:cNvSpPr/>
          <p:nvPr/>
        </p:nvSpPr>
        <p:spPr>
          <a:xfrm>
            <a:off x="6286840" y="3937216"/>
            <a:ext cx="2467929" cy="1380173"/>
          </a:xfrm>
          <a:prstGeom prst="roundRect">
            <a:avLst>
              <a:gd name="adj" fmla="val 11076"/>
            </a:avLst>
          </a:prstGeom>
          <a:solidFill>
            <a:schemeClr val="bg1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it-IT" sz="1300" b="1" dirty="0" smtClean="0">
                <a:solidFill>
                  <a:srgbClr val="A23B6A"/>
                </a:solidFill>
                <a:latin typeface="Times New Roman"/>
                <a:cs typeface="Times New Roman"/>
              </a:rPr>
              <a:t>Anassimene</a:t>
            </a:r>
          </a:p>
          <a:p>
            <a:pPr marL="171450" indent="-171450">
              <a:buFont typeface="Arial"/>
              <a:buChar char="•"/>
            </a:pPr>
            <a:r>
              <a:rPr lang="it-IT" sz="1300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L’arché</a:t>
            </a:r>
            <a: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è </a:t>
            </a:r>
            <a:r>
              <a:rPr lang="it-IT" sz="1300" b="1" i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l’aria</a:t>
            </a:r>
          </a:p>
          <a:p>
            <a:pPr marL="171450" indent="-171450">
              <a:buFont typeface="Arial"/>
              <a:buChar char="•"/>
            </a:pPr>
            <a: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L’aria è divina</a:t>
            </a:r>
            <a:b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</a:br>
            <a: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(l’anima è aria)</a:t>
            </a:r>
            <a:endParaRPr lang="it-IT" sz="1300" dirty="0" smtClean="0">
              <a:solidFill>
                <a:srgbClr val="A23B6A"/>
              </a:solidFill>
              <a:latin typeface="Times New Roman"/>
              <a:cs typeface="Times New Roman"/>
            </a:endParaRPr>
          </a:p>
          <a:p>
            <a:pPr marL="171450" indent="-171450">
              <a:buFont typeface="Arial"/>
              <a:buChar char="•"/>
            </a:pPr>
            <a: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Le cose si formano per rarefazione e condensazione</a:t>
            </a:r>
            <a:endParaRPr lang="it-IT" sz="1300" dirty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sp>
        <p:nvSpPr>
          <p:cNvPr id="12" name="Arrotonda angolo stesso lato rettangolo 11"/>
          <p:cNvSpPr/>
          <p:nvPr/>
        </p:nvSpPr>
        <p:spPr>
          <a:xfrm>
            <a:off x="3932606" y="1459393"/>
            <a:ext cx="1018280" cy="396130"/>
          </a:xfrm>
          <a:prstGeom prst="round2SameRect">
            <a:avLst/>
          </a:prstGeom>
          <a:solidFill>
            <a:srgbClr val="94BEB5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300" b="1" dirty="0" smtClean="0">
                <a:solidFill>
                  <a:schemeClr val="tx1"/>
                </a:solidFill>
                <a:latin typeface="Times New Roman"/>
                <a:cs typeface="Times New Roman"/>
              </a:rPr>
              <a:t>Principio</a:t>
            </a:r>
          </a:p>
          <a:p>
            <a:pPr algn="ctr"/>
            <a:r>
              <a:rPr lang="it-IT" sz="1300" b="1" dirty="0" smtClean="0">
                <a:solidFill>
                  <a:schemeClr val="tx1"/>
                </a:solidFill>
                <a:latin typeface="Times New Roman"/>
                <a:cs typeface="Times New Roman"/>
              </a:rPr>
              <a:t>Arché</a:t>
            </a:r>
            <a:endParaRPr lang="it-IT" sz="1300" b="1" dirty="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cxnSp>
        <p:nvCxnSpPr>
          <p:cNvPr id="17" name="Connettore 2 16"/>
          <p:cNvCxnSpPr/>
          <p:nvPr/>
        </p:nvCxnSpPr>
        <p:spPr>
          <a:xfrm>
            <a:off x="4452033" y="2607190"/>
            <a:ext cx="0" cy="1330026"/>
          </a:xfrm>
          <a:prstGeom prst="straightConnector1">
            <a:avLst/>
          </a:prstGeom>
          <a:ln w="38100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Connettore 2 18"/>
          <p:cNvCxnSpPr/>
          <p:nvPr/>
        </p:nvCxnSpPr>
        <p:spPr>
          <a:xfrm>
            <a:off x="7493234" y="3549023"/>
            <a:ext cx="0" cy="360395"/>
          </a:xfrm>
          <a:prstGeom prst="straightConnector1">
            <a:avLst/>
          </a:prstGeom>
          <a:ln w="38100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Rettangolo arrotondato 9"/>
          <p:cNvSpPr/>
          <p:nvPr/>
        </p:nvSpPr>
        <p:spPr>
          <a:xfrm>
            <a:off x="2185900" y="1867812"/>
            <a:ext cx="4511692" cy="739378"/>
          </a:xfrm>
          <a:prstGeom prst="roundRect">
            <a:avLst>
              <a:gd name="adj" fmla="val 11076"/>
            </a:avLst>
          </a:prstGeom>
          <a:solidFill>
            <a:schemeClr val="bg1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r>
              <a:rPr lang="it-IT" sz="130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Ciò da cui vengono</a:t>
            </a:r>
          </a:p>
          <a:p>
            <a:r>
              <a:rPr lang="it-IT" sz="130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Ciò a cui giungono					tutte le cose</a:t>
            </a:r>
          </a:p>
          <a:p>
            <a:r>
              <a:rPr lang="it-IT" sz="130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Ciò per cui sono</a:t>
            </a:r>
          </a:p>
        </p:txBody>
      </p:sp>
      <p:cxnSp>
        <p:nvCxnSpPr>
          <p:cNvPr id="15" name="Connettore 2 14"/>
          <p:cNvCxnSpPr/>
          <p:nvPr/>
        </p:nvCxnSpPr>
        <p:spPr>
          <a:xfrm>
            <a:off x="1386602" y="3576821"/>
            <a:ext cx="0" cy="360395"/>
          </a:xfrm>
          <a:prstGeom prst="straightConnector1">
            <a:avLst/>
          </a:prstGeom>
          <a:ln w="38100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Connettore 2 19"/>
          <p:cNvCxnSpPr/>
          <p:nvPr/>
        </p:nvCxnSpPr>
        <p:spPr>
          <a:xfrm>
            <a:off x="2726594" y="4649640"/>
            <a:ext cx="612000" cy="0"/>
          </a:xfrm>
          <a:prstGeom prst="straightConnector1">
            <a:avLst/>
          </a:prstGeom>
          <a:ln w="38100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Connettore 2 21"/>
          <p:cNvCxnSpPr/>
          <p:nvPr/>
        </p:nvCxnSpPr>
        <p:spPr>
          <a:xfrm>
            <a:off x="5707297" y="4663168"/>
            <a:ext cx="612000" cy="0"/>
          </a:xfrm>
          <a:prstGeom prst="straightConnector1">
            <a:avLst/>
          </a:prstGeom>
          <a:ln w="38100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Arrotonda angolo stesso lato rettangolo 10"/>
          <p:cNvSpPr/>
          <p:nvPr/>
        </p:nvSpPr>
        <p:spPr>
          <a:xfrm>
            <a:off x="350111" y="2924541"/>
            <a:ext cx="8416310" cy="652279"/>
          </a:xfrm>
          <a:prstGeom prst="round2SameRect">
            <a:avLst/>
          </a:prstGeom>
          <a:solidFill>
            <a:srgbClr val="94BEB5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300" b="1" dirty="0">
                <a:solidFill>
                  <a:srgbClr val="000000"/>
                </a:solidFill>
                <a:latin typeface="Times New Roman"/>
                <a:cs typeface="Times New Roman"/>
              </a:rPr>
              <a:t>Realtà</a:t>
            </a:r>
            <a:r>
              <a:rPr lang="it-IT" dirty="0" smtClean="0"/>
              <a:t> </a:t>
            </a:r>
            <a:r>
              <a:rPr lang="it-IT" sz="1300" b="1" dirty="0">
                <a:solidFill>
                  <a:srgbClr val="000000"/>
                </a:solidFill>
                <a:latin typeface="Times New Roman"/>
                <a:cs typeface="Times New Roman"/>
              </a:rPr>
              <a:t>prima e fondamentale</a:t>
            </a:r>
          </a:p>
          <a:p>
            <a:pPr algn="ctr"/>
            <a:r>
              <a:rPr lang="it-IT" sz="1300" b="1" dirty="0" err="1">
                <a:solidFill>
                  <a:srgbClr val="000000"/>
                </a:solidFill>
                <a:latin typeface="Times New Roman"/>
                <a:cs typeface="Times New Roman"/>
              </a:rPr>
              <a:t>Physis</a:t>
            </a:r>
            <a:endParaRPr lang="it-IT" sz="1300" b="1" dirty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cxnSp>
        <p:nvCxnSpPr>
          <p:cNvPr id="23" name="Connettore 2 22"/>
          <p:cNvCxnSpPr/>
          <p:nvPr/>
        </p:nvCxnSpPr>
        <p:spPr>
          <a:xfrm>
            <a:off x="3752903" y="2262148"/>
            <a:ext cx="1642028" cy="0"/>
          </a:xfrm>
          <a:prstGeom prst="straightConnector1">
            <a:avLst/>
          </a:prstGeom>
          <a:ln w="38100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2 24"/>
          <p:cNvCxnSpPr/>
          <p:nvPr/>
        </p:nvCxnSpPr>
        <p:spPr>
          <a:xfrm>
            <a:off x="1282655" y="4663168"/>
            <a:ext cx="0" cy="360395"/>
          </a:xfrm>
          <a:prstGeom prst="straightConnector1">
            <a:avLst/>
          </a:prstGeom>
          <a:ln w="38100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CasellaDiTesto 17"/>
          <p:cNvSpPr txBox="1"/>
          <p:nvPr/>
        </p:nvSpPr>
        <p:spPr>
          <a:xfrm>
            <a:off x="858567" y="80997"/>
            <a:ext cx="22316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600" dirty="0" smtClean="0">
                <a:solidFill>
                  <a:schemeClr val="bg1"/>
                </a:solidFill>
              </a:rPr>
              <a:t>MAPPA 1. I PRIMI IONICI</a:t>
            </a:r>
            <a:endParaRPr lang="it-IT" sz="1600" dirty="0">
              <a:solidFill>
                <a:schemeClr val="bg1"/>
              </a:solidFill>
            </a:endParaRPr>
          </a:p>
        </p:txBody>
      </p:sp>
      <p:sp>
        <p:nvSpPr>
          <p:cNvPr id="21" name="Anello 20"/>
          <p:cNvSpPr/>
          <p:nvPr/>
        </p:nvSpPr>
        <p:spPr>
          <a:xfrm>
            <a:off x="142621" y="24930"/>
            <a:ext cx="573942" cy="568636"/>
          </a:xfrm>
          <a:prstGeom prst="donut">
            <a:avLst/>
          </a:prstGeom>
          <a:solidFill>
            <a:srgbClr val="94BEB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41103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sellaDiTesto 5"/>
          <p:cNvSpPr txBox="1"/>
          <p:nvPr/>
        </p:nvSpPr>
        <p:spPr>
          <a:xfrm>
            <a:off x="6711620" y="93206"/>
            <a:ext cx="167438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100" dirty="0" smtClean="0"/>
              <a:t>Capitolo 12 – Epicureismo</a:t>
            </a:r>
            <a:endParaRPr lang="it-IT" sz="1100" dirty="0"/>
          </a:p>
        </p:txBody>
      </p:sp>
      <p:sp>
        <p:nvSpPr>
          <p:cNvPr id="5" name="Rettangolo 4"/>
          <p:cNvSpPr/>
          <p:nvPr/>
        </p:nvSpPr>
        <p:spPr>
          <a:xfrm>
            <a:off x="256045" y="496888"/>
            <a:ext cx="8610864" cy="6056311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Questa mappa concettuale</a:t>
            </a:r>
          </a:p>
          <a:p>
            <a:pPr algn="ctr"/>
            <a:r>
              <a:rPr lang="it-IT" dirty="0" smtClean="0">
                <a:solidFill>
                  <a:srgbClr val="000000"/>
                </a:solidFill>
              </a:rPr>
              <a:t>non è stata inserita nella versione dimostrativa</a:t>
            </a:r>
            <a:endParaRPr lang="it-IT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829271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sellaDiTesto 5"/>
          <p:cNvSpPr txBox="1"/>
          <p:nvPr/>
        </p:nvSpPr>
        <p:spPr>
          <a:xfrm>
            <a:off x="6711620" y="93206"/>
            <a:ext cx="152436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100" dirty="0" smtClean="0"/>
              <a:t>Capitolo 13 – Stoicismo</a:t>
            </a:r>
            <a:endParaRPr lang="it-IT" sz="1100" dirty="0"/>
          </a:p>
        </p:txBody>
      </p:sp>
      <p:sp>
        <p:nvSpPr>
          <p:cNvPr id="5" name="Rettangolo 4"/>
          <p:cNvSpPr/>
          <p:nvPr/>
        </p:nvSpPr>
        <p:spPr>
          <a:xfrm>
            <a:off x="256045" y="496888"/>
            <a:ext cx="8610864" cy="6056311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Questa mappa concettuale</a:t>
            </a:r>
          </a:p>
          <a:p>
            <a:pPr algn="ctr"/>
            <a:r>
              <a:rPr lang="it-IT" dirty="0" smtClean="0">
                <a:solidFill>
                  <a:srgbClr val="000000"/>
                </a:solidFill>
              </a:rPr>
              <a:t>non è stata inserita nella versione dimostrativa</a:t>
            </a:r>
            <a:endParaRPr lang="it-IT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637201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256045" y="496888"/>
            <a:ext cx="8610864" cy="6056311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Questa mappa concettuale</a:t>
            </a:r>
          </a:p>
          <a:p>
            <a:pPr algn="ctr"/>
            <a:r>
              <a:rPr lang="it-IT" dirty="0" smtClean="0">
                <a:solidFill>
                  <a:srgbClr val="000000"/>
                </a:solidFill>
              </a:rPr>
              <a:t>non è stata inserita nella versione dimostrativa</a:t>
            </a:r>
            <a:endParaRPr lang="it-IT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697177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" name="Connettore 2 24"/>
          <p:cNvCxnSpPr>
            <a:stCxn id="5" idx="2"/>
            <a:endCxn id="8" idx="0"/>
          </p:cNvCxnSpPr>
          <p:nvPr/>
        </p:nvCxnSpPr>
        <p:spPr>
          <a:xfrm flipH="1">
            <a:off x="3245922" y="1408751"/>
            <a:ext cx="3003" cy="295406"/>
          </a:xfrm>
          <a:prstGeom prst="straightConnector1">
            <a:avLst/>
          </a:prstGeom>
          <a:ln w="38100" cmpd="sng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Rettangolo arrotondato 3"/>
          <p:cNvSpPr/>
          <p:nvPr/>
        </p:nvSpPr>
        <p:spPr>
          <a:xfrm>
            <a:off x="3395428" y="3827275"/>
            <a:ext cx="2248783" cy="525780"/>
          </a:xfrm>
          <a:prstGeom prst="roundRect">
            <a:avLst>
              <a:gd name="adj" fmla="val 11076"/>
            </a:avLst>
          </a:prstGeom>
          <a:solidFill>
            <a:srgbClr val="94BEB5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it-IT" sz="130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Apatia </a:t>
            </a:r>
            <a: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(impassibilità) </a:t>
            </a:r>
            <a:b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</a:br>
            <a: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di fronte alle passioni</a:t>
            </a:r>
          </a:p>
        </p:txBody>
      </p:sp>
      <p:sp>
        <p:nvSpPr>
          <p:cNvPr id="5" name="Rettangolo arrotondato 4"/>
          <p:cNvSpPr/>
          <p:nvPr/>
        </p:nvSpPr>
        <p:spPr>
          <a:xfrm>
            <a:off x="1793560" y="718665"/>
            <a:ext cx="2910729" cy="690086"/>
          </a:xfrm>
          <a:prstGeom prst="roundRect">
            <a:avLst>
              <a:gd name="adj" fmla="val 11076"/>
            </a:avLst>
          </a:prstGeom>
          <a:solidFill>
            <a:schemeClr val="bg1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it-IT" sz="12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Ogni essere vivente è dotato del</a:t>
            </a:r>
            <a:br>
              <a:rPr lang="it-IT" sz="1200" dirty="0" smtClean="0">
                <a:solidFill>
                  <a:srgbClr val="000000"/>
                </a:solidFill>
                <a:latin typeface="Times New Roman"/>
                <a:cs typeface="Times New Roman"/>
              </a:rPr>
            </a:br>
            <a:r>
              <a:rPr lang="it-IT" sz="120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principio di conservazione</a:t>
            </a:r>
          </a:p>
          <a:p>
            <a:pPr algn="ctr"/>
            <a:r>
              <a:rPr lang="it-IT" sz="12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(</a:t>
            </a:r>
            <a:r>
              <a:rPr lang="it-IT" sz="1200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oikèiosis</a:t>
            </a:r>
            <a:r>
              <a:rPr lang="it-IT" sz="12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)</a:t>
            </a:r>
          </a:p>
        </p:txBody>
      </p:sp>
      <p:sp>
        <p:nvSpPr>
          <p:cNvPr id="7" name="Rettangolo arrotondato 6"/>
          <p:cNvSpPr/>
          <p:nvPr/>
        </p:nvSpPr>
        <p:spPr>
          <a:xfrm>
            <a:off x="5255086" y="718665"/>
            <a:ext cx="2330100" cy="690086"/>
          </a:xfrm>
          <a:prstGeom prst="roundRect">
            <a:avLst>
              <a:gd name="adj" fmla="val 11076"/>
            </a:avLst>
          </a:prstGeom>
          <a:noFill/>
          <a:ln w="38100" cmpd="sng">
            <a:noFill/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r>
              <a:rPr lang="it-IT" sz="12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Piante (tendenza inconsapevole)</a:t>
            </a:r>
            <a:endParaRPr lang="it-IT" sz="1200" b="1" dirty="0" smtClean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r>
              <a:rPr lang="it-IT" sz="12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Animali (istinto)</a:t>
            </a:r>
          </a:p>
          <a:p>
            <a:r>
              <a:rPr lang="it-IT" sz="12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Uomo (ragione)</a:t>
            </a:r>
          </a:p>
        </p:txBody>
      </p:sp>
      <p:sp>
        <p:nvSpPr>
          <p:cNvPr id="8" name="Rettangolo arrotondato 7"/>
          <p:cNvSpPr/>
          <p:nvPr/>
        </p:nvSpPr>
        <p:spPr>
          <a:xfrm>
            <a:off x="2080872" y="1704157"/>
            <a:ext cx="2330100" cy="295751"/>
          </a:xfrm>
          <a:prstGeom prst="roundRect">
            <a:avLst>
              <a:gd name="adj" fmla="val 11076"/>
            </a:avLst>
          </a:prstGeom>
          <a:solidFill>
            <a:schemeClr val="bg1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r>
              <a:rPr lang="it-IT" sz="12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Il bene è </a:t>
            </a:r>
            <a:r>
              <a:rPr lang="it-IT" sz="120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l’utile, </a:t>
            </a:r>
            <a:r>
              <a:rPr lang="it-IT" sz="12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il male è il nocivo</a:t>
            </a:r>
          </a:p>
        </p:txBody>
      </p:sp>
      <p:sp>
        <p:nvSpPr>
          <p:cNvPr id="9" name="Rettangolo arrotondato 8"/>
          <p:cNvSpPr/>
          <p:nvPr/>
        </p:nvSpPr>
        <p:spPr>
          <a:xfrm>
            <a:off x="4043700" y="2125468"/>
            <a:ext cx="1078911" cy="295751"/>
          </a:xfrm>
          <a:prstGeom prst="roundRect">
            <a:avLst>
              <a:gd name="adj" fmla="val 11076"/>
            </a:avLst>
          </a:prstGeom>
          <a:solidFill>
            <a:schemeClr val="bg1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it-IT" sz="12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per l’uomo</a:t>
            </a:r>
          </a:p>
        </p:txBody>
      </p:sp>
      <p:sp>
        <p:nvSpPr>
          <p:cNvPr id="10" name="Rettangolo arrotondato 9"/>
          <p:cNvSpPr/>
          <p:nvPr/>
        </p:nvSpPr>
        <p:spPr>
          <a:xfrm>
            <a:off x="1230156" y="2371581"/>
            <a:ext cx="2330100" cy="887254"/>
          </a:xfrm>
          <a:prstGeom prst="roundRect">
            <a:avLst>
              <a:gd name="adj" fmla="val 11076"/>
            </a:avLst>
          </a:prstGeom>
          <a:solidFill>
            <a:schemeClr val="bg1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it-IT" sz="12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Vero bene è </a:t>
            </a:r>
            <a:r>
              <a:rPr lang="it-IT" sz="120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la virtù</a:t>
            </a:r>
            <a:br>
              <a:rPr lang="it-IT" sz="1200" b="1" dirty="0" smtClean="0">
                <a:solidFill>
                  <a:srgbClr val="000000"/>
                </a:solidFill>
                <a:latin typeface="Times New Roman"/>
                <a:cs typeface="Times New Roman"/>
              </a:rPr>
            </a:br>
            <a:r>
              <a:rPr lang="it-IT" sz="12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(ciò che giova alla ragione)</a:t>
            </a:r>
          </a:p>
          <a:p>
            <a:pPr algn="ctr"/>
            <a:r>
              <a:rPr lang="it-IT" sz="12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Vero male è </a:t>
            </a:r>
            <a:r>
              <a:rPr lang="it-IT" sz="120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il vizio</a:t>
            </a:r>
          </a:p>
          <a:p>
            <a:pPr algn="ctr"/>
            <a:r>
              <a:rPr lang="it-IT" sz="12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(ciò che nuove alla ragione)</a:t>
            </a:r>
          </a:p>
        </p:txBody>
      </p:sp>
      <p:sp>
        <p:nvSpPr>
          <p:cNvPr id="11" name="Rettangolo arrotondato 10"/>
          <p:cNvSpPr/>
          <p:nvPr/>
        </p:nvSpPr>
        <p:spPr>
          <a:xfrm>
            <a:off x="5518398" y="2390262"/>
            <a:ext cx="2844483" cy="854393"/>
          </a:xfrm>
          <a:prstGeom prst="roundRect">
            <a:avLst>
              <a:gd name="adj" fmla="val 11076"/>
            </a:avLst>
          </a:prstGeom>
          <a:solidFill>
            <a:schemeClr val="bg1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it-IT" sz="12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Le altre cose sono</a:t>
            </a:r>
          </a:p>
          <a:p>
            <a:pPr algn="ctr"/>
            <a:r>
              <a:rPr lang="it-IT" sz="120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moralmente indifferenti</a:t>
            </a:r>
          </a:p>
          <a:p>
            <a:pPr algn="ctr"/>
            <a:r>
              <a:rPr lang="it-IT" sz="11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cose biologicamente e fisicamente positive</a:t>
            </a:r>
          </a:p>
          <a:p>
            <a:pPr algn="ctr"/>
            <a:r>
              <a:rPr lang="it-IT" sz="11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cose biologicamente e fisicamente negative</a:t>
            </a:r>
          </a:p>
        </p:txBody>
      </p:sp>
      <p:sp>
        <p:nvSpPr>
          <p:cNvPr id="12" name="Rettangolo arrotondato 11"/>
          <p:cNvSpPr/>
          <p:nvPr/>
        </p:nvSpPr>
        <p:spPr>
          <a:xfrm>
            <a:off x="1230156" y="3468383"/>
            <a:ext cx="2330100" cy="295751"/>
          </a:xfrm>
          <a:prstGeom prst="roundRect">
            <a:avLst>
              <a:gd name="adj" fmla="val 11076"/>
            </a:avLst>
          </a:prstGeom>
          <a:solidFill>
            <a:schemeClr val="bg1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it-IT" sz="120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Bene e male </a:t>
            </a:r>
            <a:r>
              <a:rPr lang="it-IT" sz="1200" b="1" i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morali</a:t>
            </a:r>
            <a:endParaRPr lang="it-IT" sz="1200" b="1" dirty="0" smtClean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sp>
        <p:nvSpPr>
          <p:cNvPr id="13" name="Rettangolo arrotondato 12"/>
          <p:cNvSpPr/>
          <p:nvPr/>
        </p:nvSpPr>
        <p:spPr>
          <a:xfrm>
            <a:off x="5513358" y="3468383"/>
            <a:ext cx="2878775" cy="295751"/>
          </a:xfrm>
          <a:prstGeom prst="roundRect">
            <a:avLst>
              <a:gd name="adj" fmla="val 11076"/>
            </a:avLst>
          </a:prstGeom>
          <a:solidFill>
            <a:schemeClr val="bg1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it-IT" sz="120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Valori e disvalori </a:t>
            </a:r>
            <a:r>
              <a:rPr lang="it-IT" sz="1200" b="1" i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fisici</a:t>
            </a:r>
            <a:endParaRPr lang="it-IT" sz="1200" b="1" dirty="0" smtClean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sp>
        <p:nvSpPr>
          <p:cNvPr id="14" name="Rettangolo arrotondato 13"/>
          <p:cNvSpPr/>
          <p:nvPr/>
        </p:nvSpPr>
        <p:spPr>
          <a:xfrm>
            <a:off x="869553" y="4750026"/>
            <a:ext cx="2330100" cy="295751"/>
          </a:xfrm>
          <a:prstGeom prst="roundRect">
            <a:avLst>
              <a:gd name="adj" fmla="val 11076"/>
            </a:avLst>
          </a:prstGeom>
          <a:solidFill>
            <a:schemeClr val="bg1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it-IT" sz="12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Azioni moralmente perfette</a:t>
            </a:r>
          </a:p>
        </p:txBody>
      </p:sp>
      <p:sp>
        <p:nvSpPr>
          <p:cNvPr id="15" name="Rettangolo arrotondato 14"/>
          <p:cNvSpPr/>
          <p:nvPr/>
        </p:nvSpPr>
        <p:spPr>
          <a:xfrm>
            <a:off x="3293291" y="4750026"/>
            <a:ext cx="2330100" cy="295751"/>
          </a:xfrm>
          <a:prstGeom prst="roundRect">
            <a:avLst>
              <a:gd name="adj" fmla="val 11076"/>
            </a:avLst>
          </a:prstGeom>
          <a:solidFill>
            <a:schemeClr val="bg1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it-IT" sz="12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Azioni convenienti (doveri)</a:t>
            </a:r>
          </a:p>
        </p:txBody>
      </p:sp>
      <p:sp>
        <p:nvSpPr>
          <p:cNvPr id="16" name="Rettangolo arrotondato 15"/>
          <p:cNvSpPr/>
          <p:nvPr/>
        </p:nvSpPr>
        <p:spPr>
          <a:xfrm>
            <a:off x="5717029" y="4750026"/>
            <a:ext cx="2330100" cy="295751"/>
          </a:xfrm>
          <a:prstGeom prst="roundRect">
            <a:avLst>
              <a:gd name="adj" fmla="val 11076"/>
            </a:avLst>
          </a:prstGeom>
          <a:solidFill>
            <a:schemeClr val="bg1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it-IT" sz="12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Azioni viziose o errori morali</a:t>
            </a:r>
          </a:p>
        </p:txBody>
      </p:sp>
      <p:sp>
        <p:nvSpPr>
          <p:cNvPr id="17" name="Rettangolo arrotondato 16"/>
          <p:cNvSpPr/>
          <p:nvPr/>
        </p:nvSpPr>
        <p:spPr>
          <a:xfrm>
            <a:off x="893338" y="5271098"/>
            <a:ext cx="2285495" cy="492919"/>
          </a:xfrm>
          <a:prstGeom prst="roundRect">
            <a:avLst>
              <a:gd name="adj" fmla="val 11076"/>
            </a:avLst>
          </a:prstGeom>
          <a:solidFill>
            <a:schemeClr val="bg1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it-IT" sz="12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Compiute dai </a:t>
            </a:r>
            <a:r>
              <a:rPr lang="it-IT" sz="120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saggi</a:t>
            </a:r>
            <a:br>
              <a:rPr lang="it-IT" sz="1200" b="1" dirty="0" smtClean="0">
                <a:solidFill>
                  <a:srgbClr val="000000"/>
                </a:solidFill>
                <a:latin typeface="Times New Roman"/>
                <a:cs typeface="Times New Roman"/>
              </a:rPr>
            </a:br>
            <a:r>
              <a:rPr lang="it-IT" sz="12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(veri uomini liberi e felici)</a:t>
            </a:r>
          </a:p>
        </p:txBody>
      </p:sp>
      <p:sp>
        <p:nvSpPr>
          <p:cNvPr id="18" name="Rettangolo arrotondato 17"/>
          <p:cNvSpPr/>
          <p:nvPr/>
        </p:nvSpPr>
        <p:spPr>
          <a:xfrm>
            <a:off x="3560256" y="5320390"/>
            <a:ext cx="4486873" cy="295751"/>
          </a:xfrm>
          <a:prstGeom prst="roundRect">
            <a:avLst>
              <a:gd name="adj" fmla="val 11076"/>
            </a:avLst>
          </a:prstGeom>
          <a:solidFill>
            <a:schemeClr val="bg1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it-IT" sz="12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Compiute dagli </a:t>
            </a:r>
            <a:r>
              <a:rPr lang="it-IT" sz="120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uomini comuni </a:t>
            </a:r>
            <a:r>
              <a:rPr lang="it-IT" sz="12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(veri schiavi)</a:t>
            </a:r>
          </a:p>
        </p:txBody>
      </p:sp>
      <p:sp>
        <p:nvSpPr>
          <p:cNvPr id="19" name="Rettangolo arrotondato 18"/>
          <p:cNvSpPr/>
          <p:nvPr/>
        </p:nvSpPr>
        <p:spPr>
          <a:xfrm>
            <a:off x="1793560" y="5904886"/>
            <a:ext cx="2330100" cy="492919"/>
          </a:xfrm>
          <a:prstGeom prst="roundRect">
            <a:avLst>
              <a:gd name="adj" fmla="val 11076"/>
            </a:avLst>
          </a:prstGeom>
          <a:solidFill>
            <a:schemeClr val="bg1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it-IT" sz="12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L’uomo è un</a:t>
            </a:r>
          </a:p>
          <a:p>
            <a:pPr algn="ctr"/>
            <a:r>
              <a:rPr lang="it-IT" sz="120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animale comunitario</a:t>
            </a:r>
          </a:p>
        </p:txBody>
      </p:sp>
      <p:sp>
        <p:nvSpPr>
          <p:cNvPr id="20" name="Rettangolo arrotondato 19"/>
          <p:cNvSpPr/>
          <p:nvPr/>
        </p:nvSpPr>
        <p:spPr>
          <a:xfrm>
            <a:off x="4946582" y="5757010"/>
            <a:ext cx="2330100" cy="295751"/>
          </a:xfrm>
          <a:prstGeom prst="roundRect">
            <a:avLst>
              <a:gd name="adj" fmla="val 11076"/>
            </a:avLst>
          </a:prstGeom>
          <a:solidFill>
            <a:schemeClr val="bg1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it-IT" sz="1200" i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Cosmopolitismo</a:t>
            </a:r>
            <a:endParaRPr lang="it-IT" sz="1200" b="1" i="1" dirty="0" smtClean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sp>
        <p:nvSpPr>
          <p:cNvPr id="21" name="Rettangolo arrotondato 20"/>
          <p:cNvSpPr/>
          <p:nvPr/>
        </p:nvSpPr>
        <p:spPr>
          <a:xfrm>
            <a:off x="4946582" y="6274939"/>
            <a:ext cx="2330100" cy="295751"/>
          </a:xfrm>
          <a:prstGeom prst="roundRect">
            <a:avLst>
              <a:gd name="adj" fmla="val 11076"/>
            </a:avLst>
          </a:prstGeom>
          <a:solidFill>
            <a:schemeClr val="bg1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it-IT" sz="12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Uguaglianza tra gli uomini</a:t>
            </a:r>
            <a:endParaRPr lang="it-IT" sz="1200" b="1" dirty="0" smtClean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cxnSp>
        <p:nvCxnSpPr>
          <p:cNvPr id="22" name="Connettore 2 21"/>
          <p:cNvCxnSpPr>
            <a:stCxn id="5" idx="3"/>
            <a:endCxn id="7" idx="1"/>
          </p:cNvCxnSpPr>
          <p:nvPr/>
        </p:nvCxnSpPr>
        <p:spPr>
          <a:xfrm>
            <a:off x="4704289" y="1063708"/>
            <a:ext cx="550797" cy="0"/>
          </a:xfrm>
          <a:prstGeom prst="straightConnector1">
            <a:avLst/>
          </a:prstGeom>
          <a:ln w="38100" cmpd="sng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4 26"/>
          <p:cNvCxnSpPr>
            <a:stCxn id="7" idx="2"/>
            <a:endCxn id="9" idx="3"/>
          </p:cNvCxnSpPr>
          <p:nvPr/>
        </p:nvCxnSpPr>
        <p:spPr>
          <a:xfrm rot="5400000">
            <a:off x="5339078" y="1192285"/>
            <a:ext cx="864593" cy="1297525"/>
          </a:xfrm>
          <a:prstGeom prst="bentConnector2">
            <a:avLst/>
          </a:prstGeom>
          <a:ln w="38100" cmpd="sng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Connettore 4 27"/>
          <p:cNvCxnSpPr>
            <a:stCxn id="9" idx="2"/>
            <a:endCxn id="10" idx="3"/>
          </p:cNvCxnSpPr>
          <p:nvPr/>
        </p:nvCxnSpPr>
        <p:spPr>
          <a:xfrm rot="5400000">
            <a:off x="3874712" y="2106763"/>
            <a:ext cx="393989" cy="1022900"/>
          </a:xfrm>
          <a:prstGeom prst="bentConnector2">
            <a:avLst/>
          </a:prstGeom>
          <a:ln w="38100" cmpd="sng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Connettore 4 30"/>
          <p:cNvCxnSpPr>
            <a:stCxn id="9" idx="2"/>
            <a:endCxn id="11" idx="1"/>
          </p:cNvCxnSpPr>
          <p:nvPr/>
        </p:nvCxnSpPr>
        <p:spPr>
          <a:xfrm rot="16200000" flipH="1">
            <a:off x="4852657" y="2151718"/>
            <a:ext cx="396240" cy="935242"/>
          </a:xfrm>
          <a:prstGeom prst="bentConnector2">
            <a:avLst/>
          </a:prstGeom>
          <a:ln w="38100" cmpd="sng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Connettore 4 33"/>
          <p:cNvCxnSpPr>
            <a:stCxn id="13" idx="2"/>
            <a:endCxn id="4" idx="3"/>
          </p:cNvCxnSpPr>
          <p:nvPr/>
        </p:nvCxnSpPr>
        <p:spPr>
          <a:xfrm rot="5400000">
            <a:off x="6135464" y="3272882"/>
            <a:ext cx="326031" cy="1308535"/>
          </a:xfrm>
          <a:prstGeom prst="bentConnector2">
            <a:avLst/>
          </a:prstGeom>
          <a:ln w="38100" cmpd="sng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Connettore 4 38"/>
          <p:cNvCxnSpPr>
            <a:stCxn id="12" idx="2"/>
            <a:endCxn id="4" idx="1"/>
          </p:cNvCxnSpPr>
          <p:nvPr/>
        </p:nvCxnSpPr>
        <p:spPr>
          <a:xfrm rot="16200000" flipH="1">
            <a:off x="2732302" y="3427038"/>
            <a:ext cx="326031" cy="1000222"/>
          </a:xfrm>
          <a:prstGeom prst="bentConnector2">
            <a:avLst/>
          </a:prstGeom>
          <a:ln w="38100" cmpd="sng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Connettore 2 41"/>
          <p:cNvCxnSpPr>
            <a:stCxn id="10" idx="2"/>
            <a:endCxn id="12" idx="0"/>
          </p:cNvCxnSpPr>
          <p:nvPr/>
        </p:nvCxnSpPr>
        <p:spPr>
          <a:xfrm>
            <a:off x="2395206" y="3258835"/>
            <a:ext cx="0" cy="209548"/>
          </a:xfrm>
          <a:prstGeom prst="straightConnector1">
            <a:avLst/>
          </a:prstGeom>
          <a:ln w="38100" cmpd="sng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Connettore 2 44"/>
          <p:cNvCxnSpPr>
            <a:stCxn id="11" idx="2"/>
            <a:endCxn id="13" idx="0"/>
          </p:cNvCxnSpPr>
          <p:nvPr/>
        </p:nvCxnSpPr>
        <p:spPr>
          <a:xfrm>
            <a:off x="6940640" y="3244655"/>
            <a:ext cx="12106" cy="223728"/>
          </a:xfrm>
          <a:prstGeom prst="straightConnector1">
            <a:avLst/>
          </a:prstGeom>
          <a:ln w="38100" cmpd="sng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Connettore 2 54"/>
          <p:cNvCxnSpPr/>
          <p:nvPr/>
        </p:nvCxnSpPr>
        <p:spPr>
          <a:xfrm flipH="1">
            <a:off x="1790557" y="3865059"/>
            <a:ext cx="3004" cy="884967"/>
          </a:xfrm>
          <a:prstGeom prst="straightConnector1">
            <a:avLst/>
          </a:prstGeom>
          <a:ln w="38100" cmpd="sng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Connettore 4 59"/>
          <p:cNvCxnSpPr/>
          <p:nvPr/>
        </p:nvCxnSpPr>
        <p:spPr>
          <a:xfrm>
            <a:off x="1793561" y="4476569"/>
            <a:ext cx="5088518" cy="231813"/>
          </a:xfrm>
          <a:prstGeom prst="bentConnector3">
            <a:avLst>
              <a:gd name="adj1" fmla="val 99918"/>
            </a:avLst>
          </a:prstGeom>
          <a:ln w="38100" cmpd="sng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" name="Connettore 4 63"/>
          <p:cNvCxnSpPr>
            <a:endCxn id="15" idx="0"/>
          </p:cNvCxnSpPr>
          <p:nvPr/>
        </p:nvCxnSpPr>
        <p:spPr>
          <a:xfrm>
            <a:off x="1793561" y="4476569"/>
            <a:ext cx="2664780" cy="273457"/>
          </a:xfrm>
          <a:prstGeom prst="bentConnector2">
            <a:avLst/>
          </a:prstGeom>
          <a:ln w="38100" cmpd="sng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9" name="Connettore 2 68"/>
          <p:cNvCxnSpPr>
            <a:stCxn id="14" idx="2"/>
            <a:endCxn id="17" idx="0"/>
          </p:cNvCxnSpPr>
          <p:nvPr/>
        </p:nvCxnSpPr>
        <p:spPr>
          <a:xfrm>
            <a:off x="2034603" y="5045777"/>
            <a:ext cx="1483" cy="225321"/>
          </a:xfrm>
          <a:prstGeom prst="straightConnector1">
            <a:avLst/>
          </a:prstGeom>
          <a:ln w="38100" cmpd="sng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2" name="Connettore 2 71"/>
          <p:cNvCxnSpPr>
            <a:stCxn id="15" idx="2"/>
          </p:cNvCxnSpPr>
          <p:nvPr/>
        </p:nvCxnSpPr>
        <p:spPr>
          <a:xfrm>
            <a:off x="4458341" y="5045777"/>
            <a:ext cx="0" cy="274613"/>
          </a:xfrm>
          <a:prstGeom prst="straightConnector1">
            <a:avLst/>
          </a:prstGeom>
          <a:ln w="38100" cmpd="sng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6" name="Connettore 2 75"/>
          <p:cNvCxnSpPr>
            <a:stCxn id="16" idx="2"/>
          </p:cNvCxnSpPr>
          <p:nvPr/>
        </p:nvCxnSpPr>
        <p:spPr>
          <a:xfrm>
            <a:off x="6882079" y="5045777"/>
            <a:ext cx="0" cy="274613"/>
          </a:xfrm>
          <a:prstGeom prst="straightConnector1">
            <a:avLst/>
          </a:prstGeom>
          <a:ln w="38100" cmpd="sng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0" name="Connettore 4 79"/>
          <p:cNvCxnSpPr>
            <a:stCxn id="19" idx="3"/>
            <a:endCxn id="20" idx="1"/>
          </p:cNvCxnSpPr>
          <p:nvPr/>
        </p:nvCxnSpPr>
        <p:spPr>
          <a:xfrm flipV="1">
            <a:off x="4123660" y="5904886"/>
            <a:ext cx="822922" cy="246460"/>
          </a:xfrm>
          <a:prstGeom prst="bentConnector3">
            <a:avLst/>
          </a:prstGeom>
          <a:ln w="38100" cmpd="sng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1" name="Connettore 4 80"/>
          <p:cNvCxnSpPr>
            <a:stCxn id="19" idx="3"/>
            <a:endCxn id="21" idx="1"/>
          </p:cNvCxnSpPr>
          <p:nvPr/>
        </p:nvCxnSpPr>
        <p:spPr>
          <a:xfrm>
            <a:off x="4123660" y="6151346"/>
            <a:ext cx="822922" cy="271469"/>
          </a:xfrm>
          <a:prstGeom prst="bentConnector3">
            <a:avLst/>
          </a:prstGeom>
          <a:ln w="38100" cmpd="sng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4" name="CasellaDiTesto 83"/>
          <p:cNvSpPr txBox="1"/>
          <p:nvPr/>
        </p:nvSpPr>
        <p:spPr>
          <a:xfrm>
            <a:off x="858567" y="80997"/>
            <a:ext cx="23318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600" dirty="0" smtClean="0">
                <a:solidFill>
                  <a:schemeClr val="bg1"/>
                </a:solidFill>
              </a:rPr>
              <a:t>MAPPA 3. L’ETICA STOICA</a:t>
            </a:r>
            <a:endParaRPr lang="it-IT" sz="1600" dirty="0">
              <a:solidFill>
                <a:schemeClr val="bg1"/>
              </a:solidFill>
            </a:endParaRPr>
          </a:p>
        </p:txBody>
      </p:sp>
      <p:sp>
        <p:nvSpPr>
          <p:cNvPr id="85" name="Anello 84"/>
          <p:cNvSpPr/>
          <p:nvPr/>
        </p:nvSpPr>
        <p:spPr>
          <a:xfrm>
            <a:off x="142621" y="-28430"/>
            <a:ext cx="573942" cy="568636"/>
          </a:xfrm>
          <a:prstGeom prst="donut">
            <a:avLst/>
          </a:prstGeom>
          <a:solidFill>
            <a:srgbClr val="94BEB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8108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" name="Connettore 4 25"/>
          <p:cNvCxnSpPr>
            <a:stCxn id="11" idx="1"/>
            <a:endCxn id="24" idx="0"/>
          </p:cNvCxnSpPr>
          <p:nvPr/>
        </p:nvCxnSpPr>
        <p:spPr>
          <a:xfrm rot="10800000" flipV="1">
            <a:off x="4637716" y="3384096"/>
            <a:ext cx="1446724" cy="313221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CasellaDiTesto 5"/>
          <p:cNvSpPr txBox="1"/>
          <p:nvPr/>
        </p:nvSpPr>
        <p:spPr>
          <a:xfrm>
            <a:off x="6711620" y="93206"/>
            <a:ext cx="257380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100" dirty="0" smtClean="0"/>
              <a:t>Capitolo 14 – Lo scetticismo e l’eclettismo</a:t>
            </a:r>
            <a:endParaRPr lang="it-IT" sz="1100" dirty="0"/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621" y="5294643"/>
            <a:ext cx="2518643" cy="1431047"/>
          </a:xfrm>
          <a:prstGeom prst="rect">
            <a:avLst/>
          </a:prstGeom>
        </p:spPr>
      </p:pic>
      <p:sp>
        <p:nvSpPr>
          <p:cNvPr id="4" name="CasellaDiTesto 3"/>
          <p:cNvSpPr txBox="1"/>
          <p:nvPr/>
        </p:nvSpPr>
        <p:spPr>
          <a:xfrm>
            <a:off x="858567" y="80997"/>
            <a:ext cx="244880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600" dirty="0" smtClean="0">
                <a:solidFill>
                  <a:schemeClr val="bg1"/>
                </a:solidFill>
              </a:rPr>
              <a:t>MAPPA 1. LO SCETTICISMO</a:t>
            </a:r>
            <a:endParaRPr lang="it-IT" sz="1600" dirty="0">
              <a:solidFill>
                <a:schemeClr val="bg1"/>
              </a:solidFill>
            </a:endParaRPr>
          </a:p>
        </p:txBody>
      </p:sp>
      <p:sp>
        <p:nvSpPr>
          <p:cNvPr id="5" name="Anello 4"/>
          <p:cNvSpPr/>
          <p:nvPr/>
        </p:nvSpPr>
        <p:spPr>
          <a:xfrm>
            <a:off x="142621" y="-28430"/>
            <a:ext cx="573942" cy="568636"/>
          </a:xfrm>
          <a:prstGeom prst="donut">
            <a:avLst/>
          </a:prstGeom>
          <a:solidFill>
            <a:srgbClr val="94BEB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7" name="Rettangolo arrotondato 6"/>
          <p:cNvSpPr/>
          <p:nvPr/>
        </p:nvSpPr>
        <p:spPr>
          <a:xfrm>
            <a:off x="508361" y="1513499"/>
            <a:ext cx="2330100" cy="492919"/>
          </a:xfrm>
          <a:prstGeom prst="roundRect">
            <a:avLst>
              <a:gd name="adj" fmla="val 11076"/>
            </a:avLst>
          </a:prstGeom>
          <a:solidFill>
            <a:schemeClr val="bg1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it-IT" sz="120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Le cose sono senza differenza</a:t>
            </a:r>
          </a:p>
          <a:p>
            <a:pPr algn="ctr"/>
            <a:r>
              <a:rPr lang="it-IT" sz="120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e senza stabilità, indiscriminate</a:t>
            </a:r>
          </a:p>
        </p:txBody>
      </p:sp>
      <p:sp>
        <p:nvSpPr>
          <p:cNvPr id="8" name="Rettangolo arrotondato 7"/>
          <p:cNvSpPr/>
          <p:nvPr/>
        </p:nvSpPr>
        <p:spPr>
          <a:xfrm>
            <a:off x="6084440" y="1513499"/>
            <a:ext cx="2330100" cy="492919"/>
          </a:xfrm>
          <a:prstGeom prst="roundRect">
            <a:avLst>
              <a:gd name="adj" fmla="val 11076"/>
            </a:avLst>
          </a:prstGeom>
          <a:solidFill>
            <a:schemeClr val="bg1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it-IT" sz="120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Il </a:t>
            </a:r>
            <a:r>
              <a:rPr lang="it-IT" sz="1200" b="1" i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divino</a:t>
            </a:r>
            <a:r>
              <a:rPr lang="it-IT" sz="120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 è sempre</a:t>
            </a:r>
          </a:p>
          <a:p>
            <a:pPr algn="ctr"/>
            <a:r>
              <a:rPr lang="it-IT" sz="120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uguale e stabile</a:t>
            </a:r>
          </a:p>
        </p:txBody>
      </p:sp>
      <p:sp>
        <p:nvSpPr>
          <p:cNvPr id="9" name="Rettangolo arrotondato 8"/>
          <p:cNvSpPr/>
          <p:nvPr/>
        </p:nvSpPr>
        <p:spPr>
          <a:xfrm>
            <a:off x="508361" y="2318955"/>
            <a:ext cx="2330100" cy="492919"/>
          </a:xfrm>
          <a:prstGeom prst="roundRect">
            <a:avLst>
              <a:gd name="adj" fmla="val 11076"/>
            </a:avLst>
          </a:prstGeom>
          <a:solidFill>
            <a:schemeClr val="bg1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it-IT" sz="120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Le sensazioni e le opinioni</a:t>
            </a:r>
          </a:p>
          <a:p>
            <a:pPr algn="ctr"/>
            <a:r>
              <a:rPr lang="it-IT" sz="120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non sono né vere né false</a:t>
            </a:r>
          </a:p>
        </p:txBody>
      </p:sp>
      <p:sp>
        <p:nvSpPr>
          <p:cNvPr id="10" name="Rettangolo arrotondato 9"/>
          <p:cNvSpPr/>
          <p:nvPr/>
        </p:nvSpPr>
        <p:spPr>
          <a:xfrm>
            <a:off x="508361" y="3137637"/>
            <a:ext cx="2330100" cy="492919"/>
          </a:xfrm>
          <a:prstGeom prst="roundRect">
            <a:avLst>
              <a:gd name="adj" fmla="val 11076"/>
            </a:avLst>
          </a:prstGeom>
          <a:solidFill>
            <a:schemeClr val="bg1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it-IT" sz="1200" b="1" i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Tutto è apparenza</a:t>
            </a:r>
          </a:p>
          <a:p>
            <a:pPr algn="ctr"/>
            <a:r>
              <a:rPr lang="it-IT" sz="1200" b="1" i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(fenomeno)</a:t>
            </a:r>
          </a:p>
        </p:txBody>
      </p:sp>
      <p:sp>
        <p:nvSpPr>
          <p:cNvPr id="11" name="Rettangolo arrotondato 10"/>
          <p:cNvSpPr/>
          <p:nvPr/>
        </p:nvSpPr>
        <p:spPr>
          <a:xfrm>
            <a:off x="6084440" y="3137637"/>
            <a:ext cx="2330100" cy="492919"/>
          </a:xfrm>
          <a:prstGeom prst="roundRect">
            <a:avLst>
              <a:gd name="adj" fmla="val 11076"/>
            </a:avLst>
          </a:prstGeom>
          <a:solidFill>
            <a:schemeClr val="bg1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it-IT" sz="120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Il divino e il bene</a:t>
            </a:r>
          </a:p>
          <a:p>
            <a:pPr algn="ctr"/>
            <a:r>
              <a:rPr lang="it-IT" sz="120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sono l’unica realtà</a:t>
            </a:r>
          </a:p>
        </p:txBody>
      </p:sp>
      <p:sp>
        <p:nvSpPr>
          <p:cNvPr id="12" name="Rettangolo arrotondato 11"/>
          <p:cNvSpPr/>
          <p:nvPr/>
        </p:nvSpPr>
        <p:spPr>
          <a:xfrm>
            <a:off x="2409947" y="4024302"/>
            <a:ext cx="4455537" cy="690086"/>
          </a:xfrm>
          <a:prstGeom prst="roundRect">
            <a:avLst>
              <a:gd name="adj" fmla="val 11076"/>
            </a:avLst>
          </a:prstGeom>
          <a:solidFill>
            <a:schemeClr val="bg1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it-IT" sz="120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Restare indifferenti e senza opinione</a:t>
            </a:r>
          </a:p>
          <a:p>
            <a:pPr algn="ctr"/>
            <a:r>
              <a:rPr lang="it-IT" sz="120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Astenersi da ogni giudizio (</a:t>
            </a:r>
            <a:r>
              <a:rPr lang="it-IT" sz="1200" b="1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epoché</a:t>
            </a:r>
            <a:r>
              <a:rPr lang="it-IT" sz="120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)</a:t>
            </a:r>
          </a:p>
          <a:p>
            <a:pPr algn="ctr"/>
            <a:r>
              <a:rPr lang="it-IT" sz="120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Raggiungere l’afasia poi l’atarassia (imperturbabilità)</a:t>
            </a:r>
          </a:p>
        </p:txBody>
      </p:sp>
      <p:sp>
        <p:nvSpPr>
          <p:cNvPr id="13" name="Rettangolo arrotondato 12"/>
          <p:cNvSpPr/>
          <p:nvPr/>
        </p:nvSpPr>
        <p:spPr>
          <a:xfrm>
            <a:off x="2522706" y="4982462"/>
            <a:ext cx="4230019" cy="312182"/>
          </a:xfrm>
          <a:prstGeom prst="roundRect">
            <a:avLst>
              <a:gd name="adj" fmla="val 11076"/>
            </a:avLst>
          </a:prstGeom>
          <a:noFill/>
          <a:ln w="38100" cmpd="sng">
            <a:noFill/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Paradigma di vita di </a:t>
            </a:r>
            <a:r>
              <a:rPr lang="it-IT" sz="1300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Pirrone</a:t>
            </a:r>
            <a: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di Elide (365/360-275/270 </a:t>
            </a:r>
            <a:r>
              <a:rPr lang="it-IT" sz="1300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a.C</a:t>
            </a:r>
            <a: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)</a:t>
            </a:r>
          </a:p>
        </p:txBody>
      </p:sp>
      <p:sp>
        <p:nvSpPr>
          <p:cNvPr id="14" name="Rettangolo arrotondato 13"/>
          <p:cNvSpPr/>
          <p:nvPr/>
        </p:nvSpPr>
        <p:spPr>
          <a:xfrm>
            <a:off x="1634392" y="5580847"/>
            <a:ext cx="5985826" cy="312182"/>
          </a:xfrm>
          <a:prstGeom prst="roundRect">
            <a:avLst>
              <a:gd name="adj" fmla="val 11076"/>
            </a:avLst>
          </a:prstGeom>
          <a:noFill/>
          <a:ln w="38100" cmpd="sng">
            <a:noFill/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Timone di </a:t>
            </a:r>
            <a:r>
              <a:rPr lang="it-IT" sz="1300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Fliunte</a:t>
            </a:r>
            <a: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(325/320-235/230 a.C. mette per iscritto le dottrine di </a:t>
            </a:r>
            <a:r>
              <a:rPr lang="it-IT" sz="1300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Pirrone</a:t>
            </a:r>
            <a: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)</a:t>
            </a:r>
          </a:p>
        </p:txBody>
      </p:sp>
      <p:sp>
        <p:nvSpPr>
          <p:cNvPr id="15" name="Rettangolo arrotondato 14"/>
          <p:cNvSpPr/>
          <p:nvPr/>
        </p:nvSpPr>
        <p:spPr>
          <a:xfrm>
            <a:off x="3909006" y="1616012"/>
            <a:ext cx="1457419" cy="295751"/>
          </a:xfrm>
          <a:prstGeom prst="roundRect">
            <a:avLst>
              <a:gd name="adj" fmla="val 11076"/>
            </a:avLst>
          </a:prstGeom>
          <a:noFill/>
          <a:ln w="38100" cmpd="sng">
            <a:noFill/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it-IT" sz="120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differenza radicale</a:t>
            </a:r>
          </a:p>
        </p:txBody>
      </p:sp>
      <p:cxnSp>
        <p:nvCxnSpPr>
          <p:cNvPr id="16" name="Connettore 2 15"/>
          <p:cNvCxnSpPr>
            <a:stCxn id="7" idx="3"/>
            <a:endCxn id="15" idx="1"/>
          </p:cNvCxnSpPr>
          <p:nvPr/>
        </p:nvCxnSpPr>
        <p:spPr>
          <a:xfrm>
            <a:off x="2838461" y="1759959"/>
            <a:ext cx="1070545" cy="392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2 16"/>
          <p:cNvCxnSpPr>
            <a:stCxn id="8" idx="1"/>
            <a:endCxn id="15" idx="3"/>
          </p:cNvCxnSpPr>
          <p:nvPr/>
        </p:nvCxnSpPr>
        <p:spPr>
          <a:xfrm flipH="1">
            <a:off x="5366425" y="1759959"/>
            <a:ext cx="718015" cy="392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Connettore 1 21"/>
          <p:cNvCxnSpPr>
            <a:stCxn id="10" idx="3"/>
            <a:endCxn id="11" idx="1"/>
          </p:cNvCxnSpPr>
          <p:nvPr/>
        </p:nvCxnSpPr>
        <p:spPr>
          <a:xfrm>
            <a:off x="2838461" y="3384097"/>
            <a:ext cx="3245979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Rettangolo arrotondato 22"/>
          <p:cNvSpPr/>
          <p:nvPr/>
        </p:nvSpPr>
        <p:spPr>
          <a:xfrm>
            <a:off x="3909006" y="2916884"/>
            <a:ext cx="1457419" cy="295751"/>
          </a:xfrm>
          <a:prstGeom prst="roundRect">
            <a:avLst>
              <a:gd name="adj" fmla="val 11076"/>
            </a:avLst>
          </a:prstGeom>
          <a:noFill/>
          <a:ln w="38100" cmpd="sng">
            <a:noFill/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it-IT" sz="120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a confronto con</a:t>
            </a:r>
          </a:p>
        </p:txBody>
      </p:sp>
      <p:sp>
        <p:nvSpPr>
          <p:cNvPr id="24" name="Rettangolo arrotondato 23"/>
          <p:cNvSpPr/>
          <p:nvPr/>
        </p:nvSpPr>
        <p:spPr>
          <a:xfrm>
            <a:off x="3723077" y="3697318"/>
            <a:ext cx="1829277" cy="295751"/>
          </a:xfrm>
          <a:prstGeom prst="roundRect">
            <a:avLst>
              <a:gd name="adj" fmla="val 11076"/>
            </a:avLst>
          </a:prstGeom>
          <a:noFill/>
          <a:ln w="38100" cmpd="sng">
            <a:noFill/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it-IT" sz="120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conseguenze pratiche</a:t>
            </a:r>
          </a:p>
        </p:txBody>
      </p:sp>
      <p:cxnSp>
        <p:nvCxnSpPr>
          <p:cNvPr id="27" name="Connettore 2 26"/>
          <p:cNvCxnSpPr>
            <a:stCxn id="12" idx="2"/>
            <a:endCxn id="13" idx="0"/>
          </p:cNvCxnSpPr>
          <p:nvPr/>
        </p:nvCxnSpPr>
        <p:spPr>
          <a:xfrm>
            <a:off x="4637716" y="4714388"/>
            <a:ext cx="0" cy="26807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Connettore 2 29"/>
          <p:cNvCxnSpPr>
            <a:stCxn id="13" idx="2"/>
            <a:endCxn id="14" idx="0"/>
          </p:cNvCxnSpPr>
          <p:nvPr/>
        </p:nvCxnSpPr>
        <p:spPr>
          <a:xfrm flipH="1">
            <a:off x="4627305" y="5294644"/>
            <a:ext cx="10411" cy="28620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Connettore 2 34"/>
          <p:cNvCxnSpPr>
            <a:stCxn id="7" idx="2"/>
            <a:endCxn id="9" idx="0"/>
          </p:cNvCxnSpPr>
          <p:nvPr/>
        </p:nvCxnSpPr>
        <p:spPr>
          <a:xfrm>
            <a:off x="1673411" y="2006418"/>
            <a:ext cx="0" cy="31253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Connettore 2 37"/>
          <p:cNvCxnSpPr>
            <a:stCxn id="9" idx="2"/>
            <a:endCxn id="10" idx="0"/>
          </p:cNvCxnSpPr>
          <p:nvPr/>
        </p:nvCxnSpPr>
        <p:spPr>
          <a:xfrm>
            <a:off x="1673411" y="2811874"/>
            <a:ext cx="0" cy="32576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378780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arrotondato 3"/>
          <p:cNvSpPr/>
          <p:nvPr/>
        </p:nvSpPr>
        <p:spPr>
          <a:xfrm>
            <a:off x="2507108" y="880122"/>
            <a:ext cx="4103995" cy="828000"/>
          </a:xfrm>
          <a:prstGeom prst="roundRect">
            <a:avLst>
              <a:gd name="adj" fmla="val 11076"/>
            </a:avLst>
          </a:prstGeom>
          <a:solidFill>
            <a:schemeClr val="bg1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171450" indent="-171450">
              <a:buFont typeface="Arial"/>
              <a:buChar char="•"/>
            </a:pPr>
            <a:r>
              <a:rPr lang="it-IT" sz="12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Critica la rappresentazione catalettica</a:t>
            </a:r>
          </a:p>
          <a:p>
            <a:pPr marL="171450" indent="-171450">
              <a:buFont typeface="Arial"/>
              <a:buChar char="•"/>
            </a:pPr>
            <a:r>
              <a:rPr lang="it-IT" sz="12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Predica la </a:t>
            </a:r>
            <a:r>
              <a:rPr lang="it-IT" sz="120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sospensione del giudizio</a:t>
            </a:r>
          </a:p>
          <a:p>
            <a:pPr marL="171450" indent="-171450">
              <a:buFont typeface="Arial"/>
              <a:buChar char="•"/>
            </a:pPr>
            <a:r>
              <a:rPr lang="it-IT" sz="12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Propone la </a:t>
            </a:r>
            <a:r>
              <a:rPr lang="it-IT" sz="120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ragionevolezza </a:t>
            </a:r>
            <a:r>
              <a:rPr lang="it-IT" sz="12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come criterio per la vita pratica</a:t>
            </a:r>
          </a:p>
        </p:txBody>
      </p:sp>
      <p:sp>
        <p:nvSpPr>
          <p:cNvPr id="5" name="Rettangolo arrotondato 4"/>
          <p:cNvSpPr/>
          <p:nvPr/>
        </p:nvSpPr>
        <p:spPr>
          <a:xfrm>
            <a:off x="2507107" y="2020955"/>
            <a:ext cx="4103999" cy="828000"/>
          </a:xfrm>
          <a:prstGeom prst="roundRect">
            <a:avLst>
              <a:gd name="adj" fmla="val 11076"/>
            </a:avLst>
          </a:prstGeom>
          <a:solidFill>
            <a:schemeClr val="bg1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171450" indent="-171450">
              <a:buFont typeface="Arial"/>
              <a:buChar char="•"/>
            </a:pPr>
            <a:r>
              <a:rPr lang="it-IT" sz="12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Nega ogni criterio di verità</a:t>
            </a:r>
          </a:p>
          <a:p>
            <a:pPr marL="171450" indent="-171450">
              <a:buFont typeface="Arial"/>
              <a:buChar char="•"/>
            </a:pPr>
            <a:r>
              <a:rPr lang="it-IT" sz="12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Propone la </a:t>
            </a:r>
            <a:r>
              <a:rPr lang="it-IT" sz="120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probabilità </a:t>
            </a:r>
            <a:r>
              <a:rPr lang="it-IT" sz="12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come criterio per la vita pratica</a:t>
            </a:r>
          </a:p>
        </p:txBody>
      </p:sp>
      <p:sp>
        <p:nvSpPr>
          <p:cNvPr id="7" name="Rettangolo arrotondato 6"/>
          <p:cNvSpPr/>
          <p:nvPr/>
        </p:nvSpPr>
        <p:spPr>
          <a:xfrm>
            <a:off x="2507107" y="3161788"/>
            <a:ext cx="4103999" cy="887254"/>
          </a:xfrm>
          <a:prstGeom prst="roundRect">
            <a:avLst>
              <a:gd name="adj" fmla="val 11076"/>
            </a:avLst>
          </a:prstGeom>
          <a:solidFill>
            <a:schemeClr val="bg1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marL="171450" indent="-171450">
              <a:buFont typeface="Arial"/>
              <a:buChar char="•"/>
            </a:pPr>
            <a:r>
              <a:rPr lang="it-IT" sz="12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Afferma che le cose sono incomprensibili </a:t>
            </a:r>
            <a:r>
              <a:rPr lang="it-IT" sz="1200" i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per noi</a:t>
            </a:r>
            <a:r>
              <a:rPr lang="it-IT" sz="12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, ma comprensibili </a:t>
            </a:r>
            <a:r>
              <a:rPr lang="it-IT" sz="1200" i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in sé</a:t>
            </a:r>
          </a:p>
          <a:p>
            <a:pPr marL="171450" indent="-171450">
              <a:buFont typeface="Arial"/>
              <a:buChar char="•"/>
            </a:pPr>
            <a:r>
              <a:rPr lang="it-IT" sz="12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Propone </a:t>
            </a:r>
            <a:r>
              <a:rPr lang="it-IT" sz="120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l’evidenza del probabile </a:t>
            </a:r>
            <a:r>
              <a:rPr lang="it-IT" sz="12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come criterio per la conoscenza</a:t>
            </a:r>
          </a:p>
        </p:txBody>
      </p:sp>
      <p:sp>
        <p:nvSpPr>
          <p:cNvPr id="8" name="Rettangolo arrotondato 7"/>
          <p:cNvSpPr/>
          <p:nvPr/>
        </p:nvSpPr>
        <p:spPr>
          <a:xfrm>
            <a:off x="2507107" y="4361875"/>
            <a:ext cx="4103999" cy="828000"/>
          </a:xfrm>
          <a:prstGeom prst="roundRect">
            <a:avLst>
              <a:gd name="adj" fmla="val 11076"/>
            </a:avLst>
          </a:prstGeom>
          <a:solidFill>
            <a:schemeClr val="bg1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171450" indent="-171450">
              <a:buFont typeface="Arial"/>
              <a:buChar char="•"/>
            </a:pPr>
            <a:r>
              <a:rPr lang="it-IT" sz="12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Afferma l’esistenza della verità</a:t>
            </a:r>
          </a:p>
          <a:p>
            <a:pPr marL="171450" indent="-171450">
              <a:buFont typeface="Arial"/>
              <a:buChar char="•"/>
            </a:pPr>
            <a:r>
              <a:rPr lang="it-IT" sz="12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Afferma che la </a:t>
            </a:r>
            <a:r>
              <a:rPr lang="it-IT" sz="120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verità è conoscibile</a:t>
            </a:r>
            <a:endParaRPr lang="it-IT" sz="1200" dirty="0" smtClean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sp>
        <p:nvSpPr>
          <p:cNvPr id="9" name="Rettangolo arrotondato 8"/>
          <p:cNvSpPr/>
          <p:nvPr/>
        </p:nvSpPr>
        <p:spPr>
          <a:xfrm>
            <a:off x="2507107" y="5502708"/>
            <a:ext cx="4103999" cy="828000"/>
          </a:xfrm>
          <a:prstGeom prst="roundRect">
            <a:avLst>
              <a:gd name="adj" fmla="val 11076"/>
            </a:avLst>
          </a:prstGeom>
          <a:solidFill>
            <a:schemeClr val="bg1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171450" indent="-171450">
              <a:buFont typeface="Arial"/>
              <a:buChar char="•"/>
            </a:pPr>
            <a:r>
              <a:rPr lang="it-IT" sz="12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Massimo esponente dell’Eclettismo a Roma</a:t>
            </a:r>
          </a:p>
          <a:p>
            <a:pPr marL="171450" indent="-171450">
              <a:buFont typeface="Arial"/>
              <a:buChar char="•"/>
            </a:pPr>
            <a:r>
              <a:rPr lang="it-IT" sz="12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Tramite culturale tra Grecia e Roma</a:t>
            </a:r>
          </a:p>
        </p:txBody>
      </p:sp>
      <p:sp>
        <p:nvSpPr>
          <p:cNvPr id="10" name="Rettangolo arrotondato 9"/>
          <p:cNvSpPr/>
          <p:nvPr/>
        </p:nvSpPr>
        <p:spPr>
          <a:xfrm>
            <a:off x="441981" y="877677"/>
            <a:ext cx="1500795" cy="828000"/>
          </a:xfrm>
          <a:prstGeom prst="roundRect">
            <a:avLst>
              <a:gd name="adj" fmla="val 11076"/>
            </a:avLst>
          </a:prstGeom>
          <a:solidFill>
            <a:schemeClr val="bg1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it-IT" sz="1300" b="1" dirty="0" err="1" smtClean="0">
                <a:solidFill>
                  <a:srgbClr val="A23B6A"/>
                </a:solidFill>
                <a:latin typeface="Times New Roman"/>
                <a:cs typeface="Times New Roman"/>
              </a:rPr>
              <a:t>Arcesilao</a:t>
            </a:r>
            <a:endParaRPr lang="it-IT" sz="1300" b="1" dirty="0">
              <a:solidFill>
                <a:srgbClr val="A23B6A"/>
              </a:solidFill>
              <a:latin typeface="Times New Roman"/>
              <a:cs typeface="Times New Roman"/>
            </a:endParaRPr>
          </a:p>
          <a:p>
            <a:pPr algn="ctr"/>
            <a:r>
              <a:rPr lang="it-IT" sz="12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di </a:t>
            </a:r>
            <a:r>
              <a:rPr lang="it-IT" sz="1200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Pitane</a:t>
            </a:r>
            <a:endParaRPr lang="it-IT" sz="1200" dirty="0" smtClean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algn="ctr"/>
            <a:r>
              <a:rPr lang="it-IT" sz="12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(315-240 a.C.)</a:t>
            </a:r>
            <a:endParaRPr lang="it-IT" sz="1200" dirty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sp>
        <p:nvSpPr>
          <p:cNvPr id="11" name="Rettangolo arrotondato 10"/>
          <p:cNvSpPr/>
          <p:nvPr/>
        </p:nvSpPr>
        <p:spPr>
          <a:xfrm>
            <a:off x="441981" y="2020955"/>
            <a:ext cx="1500795" cy="828000"/>
          </a:xfrm>
          <a:prstGeom prst="roundRect">
            <a:avLst>
              <a:gd name="adj" fmla="val 11076"/>
            </a:avLst>
          </a:prstGeom>
          <a:solidFill>
            <a:schemeClr val="bg1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it-IT" sz="1300" b="1" dirty="0">
                <a:solidFill>
                  <a:srgbClr val="A23B6A"/>
                </a:solidFill>
                <a:latin typeface="Times New Roman"/>
                <a:cs typeface="Times New Roman"/>
              </a:rPr>
              <a:t>Carneade</a:t>
            </a:r>
          </a:p>
          <a:p>
            <a:pPr algn="ctr"/>
            <a:r>
              <a:rPr lang="it-IT" sz="12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di Cirene</a:t>
            </a:r>
          </a:p>
          <a:p>
            <a:pPr algn="ctr"/>
            <a:r>
              <a:rPr lang="it-IT" sz="12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(219-129 a.C.)</a:t>
            </a:r>
            <a:endParaRPr lang="it-IT" sz="1200" dirty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sp>
        <p:nvSpPr>
          <p:cNvPr id="12" name="Rettangolo arrotondato 11"/>
          <p:cNvSpPr/>
          <p:nvPr/>
        </p:nvSpPr>
        <p:spPr>
          <a:xfrm>
            <a:off x="441981" y="3221042"/>
            <a:ext cx="1500795" cy="828000"/>
          </a:xfrm>
          <a:prstGeom prst="roundRect">
            <a:avLst>
              <a:gd name="adj" fmla="val 11076"/>
            </a:avLst>
          </a:prstGeom>
          <a:solidFill>
            <a:schemeClr val="bg1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it-IT" sz="1300" b="1" dirty="0">
                <a:solidFill>
                  <a:srgbClr val="A23B6A"/>
                </a:solidFill>
                <a:latin typeface="Times New Roman"/>
                <a:cs typeface="Times New Roman"/>
              </a:rPr>
              <a:t>Filone</a:t>
            </a:r>
          </a:p>
          <a:p>
            <a:pPr algn="ctr"/>
            <a:r>
              <a:rPr lang="it-IT" sz="12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di </a:t>
            </a:r>
            <a:r>
              <a:rPr lang="it-IT" sz="1200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Larissa</a:t>
            </a:r>
            <a:endParaRPr lang="it-IT" sz="1200" dirty="0" smtClean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sp>
        <p:nvSpPr>
          <p:cNvPr id="13" name="Rettangolo arrotondato 12"/>
          <p:cNvSpPr/>
          <p:nvPr/>
        </p:nvSpPr>
        <p:spPr>
          <a:xfrm>
            <a:off x="441981" y="4361875"/>
            <a:ext cx="1500795" cy="828000"/>
          </a:xfrm>
          <a:prstGeom prst="roundRect">
            <a:avLst>
              <a:gd name="adj" fmla="val 11076"/>
            </a:avLst>
          </a:prstGeom>
          <a:solidFill>
            <a:schemeClr val="bg1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it-IT" sz="1300" b="1" dirty="0">
                <a:solidFill>
                  <a:srgbClr val="A23B6A"/>
                </a:solidFill>
                <a:latin typeface="Times New Roman"/>
                <a:cs typeface="Times New Roman"/>
              </a:rPr>
              <a:t>Antioco</a:t>
            </a:r>
          </a:p>
          <a:p>
            <a:pPr algn="ctr"/>
            <a:r>
              <a:rPr lang="it-IT" sz="12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di </a:t>
            </a:r>
            <a:r>
              <a:rPr lang="it-IT" sz="1200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Ascalona</a:t>
            </a:r>
            <a:endParaRPr lang="it-IT" sz="1200" dirty="0" smtClean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algn="ctr"/>
            <a:r>
              <a:rPr lang="it-IT" sz="12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(120-69 a.C.)</a:t>
            </a:r>
            <a:endParaRPr lang="it-IT" sz="1200" dirty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sp>
        <p:nvSpPr>
          <p:cNvPr id="14" name="Rettangolo arrotondato 13"/>
          <p:cNvSpPr/>
          <p:nvPr/>
        </p:nvSpPr>
        <p:spPr>
          <a:xfrm>
            <a:off x="441981" y="5502708"/>
            <a:ext cx="1500795" cy="828000"/>
          </a:xfrm>
          <a:prstGeom prst="roundRect">
            <a:avLst>
              <a:gd name="adj" fmla="val 11076"/>
            </a:avLst>
          </a:prstGeom>
          <a:solidFill>
            <a:schemeClr val="bg1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it-IT" sz="1300" b="1" dirty="0" smtClean="0">
                <a:solidFill>
                  <a:srgbClr val="A23B6A"/>
                </a:solidFill>
                <a:latin typeface="Times New Roman"/>
                <a:cs typeface="Times New Roman"/>
              </a:rPr>
              <a:t>Cicerone</a:t>
            </a:r>
            <a:endParaRPr lang="it-IT" sz="1300" b="1" dirty="0">
              <a:solidFill>
                <a:srgbClr val="A23B6A"/>
              </a:solidFill>
              <a:latin typeface="Times New Roman"/>
              <a:cs typeface="Times New Roman"/>
            </a:endParaRPr>
          </a:p>
          <a:p>
            <a:pPr algn="ctr"/>
            <a:r>
              <a:rPr lang="it-IT" sz="12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(106-</a:t>
            </a:r>
            <a:r>
              <a:rPr lang="it-IT" sz="1200" dirty="0">
                <a:solidFill>
                  <a:srgbClr val="000000"/>
                </a:solidFill>
                <a:latin typeface="Times New Roman"/>
                <a:cs typeface="Times New Roman"/>
              </a:rPr>
              <a:t>43</a:t>
            </a:r>
            <a:r>
              <a:rPr lang="it-IT" sz="12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a.C.)</a:t>
            </a:r>
            <a:endParaRPr lang="it-IT" sz="1200" dirty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cxnSp>
        <p:nvCxnSpPr>
          <p:cNvPr id="15" name="Connettore 2 14"/>
          <p:cNvCxnSpPr>
            <a:stCxn id="10" idx="3"/>
          </p:cNvCxnSpPr>
          <p:nvPr/>
        </p:nvCxnSpPr>
        <p:spPr>
          <a:xfrm>
            <a:off x="1942776" y="1291677"/>
            <a:ext cx="564330" cy="0"/>
          </a:xfrm>
          <a:prstGeom prst="straightConnector1">
            <a:avLst/>
          </a:prstGeom>
          <a:ln w="38100" cmpd="sng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2 16"/>
          <p:cNvCxnSpPr>
            <a:stCxn id="11" idx="3"/>
            <a:endCxn id="5" idx="1"/>
          </p:cNvCxnSpPr>
          <p:nvPr/>
        </p:nvCxnSpPr>
        <p:spPr>
          <a:xfrm>
            <a:off x="1942776" y="2434955"/>
            <a:ext cx="564331" cy="0"/>
          </a:xfrm>
          <a:prstGeom prst="straightConnector1">
            <a:avLst/>
          </a:prstGeom>
          <a:ln w="38100" cmpd="sng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Connettore 2 19"/>
          <p:cNvCxnSpPr>
            <a:stCxn id="12" idx="3"/>
            <a:endCxn id="7" idx="1"/>
          </p:cNvCxnSpPr>
          <p:nvPr/>
        </p:nvCxnSpPr>
        <p:spPr>
          <a:xfrm flipV="1">
            <a:off x="1942776" y="3605415"/>
            <a:ext cx="564331" cy="29627"/>
          </a:xfrm>
          <a:prstGeom prst="straightConnector1">
            <a:avLst/>
          </a:prstGeom>
          <a:ln w="38100" cmpd="sng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Connettore 2 22"/>
          <p:cNvCxnSpPr>
            <a:stCxn id="13" idx="3"/>
            <a:endCxn id="8" idx="1"/>
          </p:cNvCxnSpPr>
          <p:nvPr/>
        </p:nvCxnSpPr>
        <p:spPr>
          <a:xfrm>
            <a:off x="1942776" y="4775875"/>
            <a:ext cx="564331" cy="0"/>
          </a:xfrm>
          <a:prstGeom prst="straightConnector1">
            <a:avLst/>
          </a:prstGeom>
          <a:ln w="38100" cmpd="sng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Connettore 2 25"/>
          <p:cNvCxnSpPr>
            <a:stCxn id="14" idx="3"/>
            <a:endCxn id="9" idx="1"/>
          </p:cNvCxnSpPr>
          <p:nvPr/>
        </p:nvCxnSpPr>
        <p:spPr>
          <a:xfrm>
            <a:off x="1942776" y="5916708"/>
            <a:ext cx="564331" cy="0"/>
          </a:xfrm>
          <a:prstGeom prst="straightConnector1">
            <a:avLst/>
          </a:prstGeom>
          <a:ln w="38100" cmpd="sng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Rettangolo arrotondato 28"/>
          <p:cNvSpPr/>
          <p:nvPr/>
        </p:nvSpPr>
        <p:spPr>
          <a:xfrm>
            <a:off x="7390586" y="1388967"/>
            <a:ext cx="1614179" cy="952976"/>
          </a:xfrm>
          <a:prstGeom prst="roundRect">
            <a:avLst>
              <a:gd name="adj" fmla="val 11076"/>
            </a:avLst>
          </a:prstGeom>
          <a:solidFill>
            <a:srgbClr val="94BEB5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it-IT" sz="130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Esiti scettici dell’Accademia</a:t>
            </a:r>
          </a:p>
          <a:p>
            <a:pPr algn="ctr"/>
            <a:r>
              <a:rPr lang="it-IT" sz="130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critica al dogmatismo stoico</a:t>
            </a:r>
            <a:endParaRPr lang="it-IT" sz="1300" dirty="0" smtClean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sp>
        <p:nvSpPr>
          <p:cNvPr id="30" name="Rettangolo arrotondato 29"/>
          <p:cNvSpPr/>
          <p:nvPr/>
        </p:nvSpPr>
        <p:spPr>
          <a:xfrm>
            <a:off x="7390586" y="3615668"/>
            <a:ext cx="1614179" cy="1166574"/>
          </a:xfrm>
          <a:prstGeom prst="roundRect">
            <a:avLst>
              <a:gd name="adj" fmla="val 11076"/>
            </a:avLst>
          </a:prstGeom>
          <a:solidFill>
            <a:srgbClr val="94BEB5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it-IT" sz="130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Esiti eclettici</a:t>
            </a:r>
          </a:p>
          <a:p>
            <a:pPr algn="ctr"/>
            <a:r>
              <a:rPr lang="it-IT" sz="130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dell’Accademia</a:t>
            </a:r>
          </a:p>
          <a:p>
            <a:pPr algn="ctr"/>
            <a:r>
              <a:rPr lang="it-IT" sz="130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(tentativo di scegliere il meglio dalle varie scuole)</a:t>
            </a:r>
            <a:endParaRPr lang="it-IT" sz="1300" dirty="0" smtClean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cxnSp>
        <p:nvCxnSpPr>
          <p:cNvPr id="34" name="Connettore 2 33"/>
          <p:cNvCxnSpPr>
            <a:stCxn id="10" idx="2"/>
            <a:endCxn id="11" idx="0"/>
          </p:cNvCxnSpPr>
          <p:nvPr/>
        </p:nvCxnSpPr>
        <p:spPr>
          <a:xfrm>
            <a:off x="1192379" y="1705677"/>
            <a:ext cx="0" cy="315278"/>
          </a:xfrm>
          <a:prstGeom prst="straightConnector1">
            <a:avLst/>
          </a:prstGeom>
          <a:ln w="38100" cmpd="sng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Connettore 2 36"/>
          <p:cNvCxnSpPr>
            <a:stCxn id="11" idx="2"/>
            <a:endCxn id="12" idx="0"/>
          </p:cNvCxnSpPr>
          <p:nvPr/>
        </p:nvCxnSpPr>
        <p:spPr>
          <a:xfrm>
            <a:off x="1192379" y="2848955"/>
            <a:ext cx="0" cy="372087"/>
          </a:xfrm>
          <a:prstGeom prst="straightConnector1">
            <a:avLst/>
          </a:prstGeom>
          <a:ln w="38100" cmpd="sng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Connettore 2 39"/>
          <p:cNvCxnSpPr>
            <a:stCxn id="12" idx="2"/>
            <a:endCxn id="13" idx="0"/>
          </p:cNvCxnSpPr>
          <p:nvPr/>
        </p:nvCxnSpPr>
        <p:spPr>
          <a:xfrm>
            <a:off x="1192379" y="4049042"/>
            <a:ext cx="0" cy="312833"/>
          </a:xfrm>
          <a:prstGeom prst="straightConnector1">
            <a:avLst/>
          </a:prstGeom>
          <a:ln w="38100" cmpd="sng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Connettore 2 42"/>
          <p:cNvCxnSpPr>
            <a:stCxn id="13" idx="2"/>
            <a:endCxn id="14" idx="0"/>
          </p:cNvCxnSpPr>
          <p:nvPr/>
        </p:nvCxnSpPr>
        <p:spPr>
          <a:xfrm>
            <a:off x="1192379" y="5189875"/>
            <a:ext cx="0" cy="312833"/>
          </a:xfrm>
          <a:prstGeom prst="straightConnector1">
            <a:avLst/>
          </a:prstGeom>
          <a:ln w="38100" cmpd="sng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Connettore 4 46"/>
          <p:cNvCxnSpPr>
            <a:stCxn id="4" idx="3"/>
            <a:endCxn id="29" idx="1"/>
          </p:cNvCxnSpPr>
          <p:nvPr/>
        </p:nvCxnSpPr>
        <p:spPr>
          <a:xfrm>
            <a:off x="6611103" y="1294122"/>
            <a:ext cx="779483" cy="571333"/>
          </a:xfrm>
          <a:prstGeom prst="bentConnector3">
            <a:avLst>
              <a:gd name="adj1" fmla="val 50000"/>
            </a:avLst>
          </a:prstGeom>
          <a:ln w="38100" cmpd="sng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Connettore 4 49"/>
          <p:cNvCxnSpPr>
            <a:stCxn id="5" idx="3"/>
            <a:endCxn id="29" idx="1"/>
          </p:cNvCxnSpPr>
          <p:nvPr/>
        </p:nvCxnSpPr>
        <p:spPr>
          <a:xfrm flipV="1">
            <a:off x="6611106" y="1865455"/>
            <a:ext cx="779480" cy="569500"/>
          </a:xfrm>
          <a:prstGeom prst="bentConnector3">
            <a:avLst>
              <a:gd name="adj1" fmla="val 50000"/>
            </a:avLst>
          </a:prstGeom>
          <a:ln w="38100" cmpd="sng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Connettore 4 52"/>
          <p:cNvCxnSpPr>
            <a:stCxn id="7" idx="3"/>
            <a:endCxn id="30" idx="1"/>
          </p:cNvCxnSpPr>
          <p:nvPr/>
        </p:nvCxnSpPr>
        <p:spPr>
          <a:xfrm>
            <a:off x="6611106" y="3605415"/>
            <a:ext cx="779480" cy="593540"/>
          </a:xfrm>
          <a:prstGeom prst="bentConnector3">
            <a:avLst>
              <a:gd name="adj1" fmla="val 50000"/>
            </a:avLst>
          </a:prstGeom>
          <a:ln w="38100" cmpd="sng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Connettore 4 55"/>
          <p:cNvCxnSpPr>
            <a:stCxn id="8" idx="3"/>
            <a:endCxn id="30" idx="1"/>
          </p:cNvCxnSpPr>
          <p:nvPr/>
        </p:nvCxnSpPr>
        <p:spPr>
          <a:xfrm flipV="1">
            <a:off x="6611106" y="4198955"/>
            <a:ext cx="779480" cy="576920"/>
          </a:xfrm>
          <a:prstGeom prst="bentConnector3">
            <a:avLst>
              <a:gd name="adj1" fmla="val 50000"/>
            </a:avLst>
          </a:prstGeom>
          <a:ln w="38100" cmpd="sng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Connettore 4 60"/>
          <p:cNvCxnSpPr>
            <a:stCxn id="30" idx="2"/>
            <a:endCxn id="9" idx="3"/>
          </p:cNvCxnSpPr>
          <p:nvPr/>
        </p:nvCxnSpPr>
        <p:spPr>
          <a:xfrm rot="5400000">
            <a:off x="6837158" y="4556190"/>
            <a:ext cx="1134466" cy="1586570"/>
          </a:xfrm>
          <a:prstGeom prst="bentConnector2">
            <a:avLst/>
          </a:prstGeom>
          <a:ln w="38100" cmpd="sng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5" name="CasellaDiTesto 64"/>
          <p:cNvSpPr txBox="1"/>
          <p:nvPr/>
        </p:nvSpPr>
        <p:spPr>
          <a:xfrm>
            <a:off x="858567" y="80997"/>
            <a:ext cx="636584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600" dirty="0" smtClean="0">
                <a:solidFill>
                  <a:schemeClr val="bg1"/>
                </a:solidFill>
              </a:rPr>
              <a:t>MAPPA 2. LO SCETTICISMO E L’ECLETTISMO DELL’ACCADEMIA PLATONICA</a:t>
            </a:r>
            <a:endParaRPr lang="it-IT" sz="1600" dirty="0">
              <a:solidFill>
                <a:schemeClr val="bg1"/>
              </a:solidFill>
            </a:endParaRPr>
          </a:p>
        </p:txBody>
      </p:sp>
      <p:sp>
        <p:nvSpPr>
          <p:cNvPr id="66" name="Anello 65"/>
          <p:cNvSpPr/>
          <p:nvPr/>
        </p:nvSpPr>
        <p:spPr>
          <a:xfrm>
            <a:off x="142621" y="-28430"/>
            <a:ext cx="573942" cy="568636"/>
          </a:xfrm>
          <a:prstGeom prst="donut">
            <a:avLst/>
          </a:prstGeom>
          <a:solidFill>
            <a:srgbClr val="94BEB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32749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141028"/>
            <a:ext cx="3551010" cy="1716972"/>
          </a:xfrm>
          <a:prstGeom prst="rect">
            <a:avLst/>
          </a:prstGeom>
        </p:spPr>
      </p:pic>
      <p:sp>
        <p:nvSpPr>
          <p:cNvPr id="4" name="CasellaDiTesto 3"/>
          <p:cNvSpPr txBox="1"/>
          <p:nvPr/>
        </p:nvSpPr>
        <p:spPr>
          <a:xfrm>
            <a:off x="858567" y="80997"/>
            <a:ext cx="330120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600" dirty="0" smtClean="0">
                <a:solidFill>
                  <a:schemeClr val="bg1"/>
                </a:solidFill>
              </a:rPr>
              <a:t>MAPPA 1. IL MUSEO E LA BIBLIOTECA</a:t>
            </a:r>
            <a:endParaRPr lang="it-IT" sz="1600" dirty="0">
              <a:solidFill>
                <a:schemeClr val="bg1"/>
              </a:solidFill>
            </a:endParaRPr>
          </a:p>
        </p:txBody>
      </p:sp>
      <p:sp>
        <p:nvSpPr>
          <p:cNvPr id="5" name="Anello 4"/>
          <p:cNvSpPr/>
          <p:nvPr/>
        </p:nvSpPr>
        <p:spPr>
          <a:xfrm>
            <a:off x="142621" y="-28430"/>
            <a:ext cx="573942" cy="568636"/>
          </a:xfrm>
          <a:prstGeom prst="donut">
            <a:avLst/>
          </a:prstGeom>
          <a:solidFill>
            <a:srgbClr val="94BEB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7" name="Rettangolo arrotondato 6"/>
          <p:cNvSpPr/>
          <p:nvPr/>
        </p:nvSpPr>
        <p:spPr>
          <a:xfrm>
            <a:off x="962668" y="1641953"/>
            <a:ext cx="3443208" cy="550243"/>
          </a:xfrm>
          <a:prstGeom prst="roundRect">
            <a:avLst>
              <a:gd name="adj" fmla="val 11076"/>
            </a:avLst>
          </a:prstGeom>
          <a:solidFill>
            <a:schemeClr val="bg1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it-IT" sz="1300" b="1" dirty="0" smtClean="0">
                <a:solidFill>
                  <a:srgbClr val="A23B6A"/>
                </a:solidFill>
                <a:latin typeface="Times New Roman"/>
                <a:cs typeface="Times New Roman"/>
              </a:rPr>
              <a:t>Atene</a:t>
            </a:r>
            <a:endParaRPr lang="it-IT" sz="1300" b="1" dirty="0">
              <a:solidFill>
                <a:srgbClr val="A23B6A"/>
              </a:solidFill>
              <a:latin typeface="Times New Roman"/>
              <a:cs typeface="Times New Roman"/>
            </a:endParaRPr>
          </a:p>
          <a:p>
            <a:pPr algn="ctr"/>
            <a:r>
              <a:rPr lang="it-IT" sz="12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Capitale filosofica</a:t>
            </a:r>
            <a:endParaRPr lang="it-IT" sz="1200" dirty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sp>
        <p:nvSpPr>
          <p:cNvPr id="8" name="Rettangolo arrotondato 7"/>
          <p:cNvSpPr/>
          <p:nvPr/>
        </p:nvSpPr>
        <p:spPr>
          <a:xfrm>
            <a:off x="4990016" y="1641953"/>
            <a:ext cx="3443208" cy="550243"/>
          </a:xfrm>
          <a:prstGeom prst="roundRect">
            <a:avLst>
              <a:gd name="adj" fmla="val 11076"/>
            </a:avLst>
          </a:prstGeom>
          <a:solidFill>
            <a:schemeClr val="bg1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it-IT" sz="1300" b="1" dirty="0" smtClean="0">
                <a:solidFill>
                  <a:srgbClr val="A23B6A"/>
                </a:solidFill>
                <a:latin typeface="Times New Roman"/>
                <a:cs typeface="Times New Roman"/>
              </a:rPr>
              <a:t>Alessandria</a:t>
            </a:r>
            <a:endParaRPr lang="it-IT" sz="1300" b="1" dirty="0">
              <a:solidFill>
                <a:srgbClr val="A23B6A"/>
              </a:solidFill>
              <a:latin typeface="Times New Roman"/>
              <a:cs typeface="Times New Roman"/>
            </a:endParaRPr>
          </a:p>
          <a:p>
            <a:pPr algn="ctr"/>
            <a:r>
              <a:rPr lang="it-IT" sz="12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Capitale della cultura ellenistica</a:t>
            </a:r>
            <a:endParaRPr lang="it-IT" sz="1200" dirty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sp>
        <p:nvSpPr>
          <p:cNvPr id="9" name="Rettangolo arrotondato 8"/>
          <p:cNvSpPr/>
          <p:nvPr/>
        </p:nvSpPr>
        <p:spPr>
          <a:xfrm>
            <a:off x="5477531" y="2533517"/>
            <a:ext cx="2536509" cy="690086"/>
          </a:xfrm>
          <a:prstGeom prst="roundRect">
            <a:avLst>
              <a:gd name="adj" fmla="val 11076"/>
            </a:avLst>
          </a:prstGeom>
          <a:solidFill>
            <a:schemeClr val="bg1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it-IT" sz="12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Alla foce del Nilo</a:t>
            </a:r>
          </a:p>
          <a:p>
            <a:pPr algn="ctr"/>
            <a:r>
              <a:rPr lang="it-IT" sz="12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Al centro di un commercio fiorente</a:t>
            </a:r>
          </a:p>
          <a:p>
            <a:pPr algn="ctr"/>
            <a:r>
              <a:rPr lang="it-IT" sz="12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Al centro di intensi scambi culturali</a:t>
            </a:r>
            <a:endParaRPr lang="it-IT" sz="1200" dirty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sp>
        <p:nvSpPr>
          <p:cNvPr id="10" name="Rettangolo arrotondato 9"/>
          <p:cNvSpPr/>
          <p:nvPr/>
        </p:nvSpPr>
        <p:spPr>
          <a:xfrm>
            <a:off x="1422318" y="3546359"/>
            <a:ext cx="7010906" cy="550243"/>
          </a:xfrm>
          <a:prstGeom prst="roundRect">
            <a:avLst>
              <a:gd name="adj" fmla="val 11076"/>
            </a:avLst>
          </a:prstGeom>
          <a:solidFill>
            <a:schemeClr val="bg1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r>
              <a:rPr lang="it-IT" sz="12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Fondazione del </a:t>
            </a:r>
            <a:r>
              <a:rPr lang="it-IT" sz="120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Museo	</a:t>
            </a:r>
            <a:r>
              <a:rPr lang="it-IT" sz="1200" dirty="0">
                <a:solidFill>
                  <a:srgbClr val="000000"/>
                </a:solidFill>
                <a:latin typeface="Times New Roman"/>
                <a:cs typeface="Times New Roman"/>
              </a:rPr>
              <a:t>(</a:t>
            </a:r>
            <a:r>
              <a:rPr lang="it-IT" sz="12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centro di raccolta di attrezzature per indagini scientifiche)</a:t>
            </a:r>
          </a:p>
          <a:p>
            <a:r>
              <a:rPr lang="it-IT" sz="12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Fondazione della </a:t>
            </a:r>
            <a:r>
              <a:rPr lang="it-IT" sz="120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Biblioteca	</a:t>
            </a:r>
            <a:r>
              <a:rPr lang="it-IT" sz="12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(centro di raccolta dell’intera produzione letteraria greca)</a:t>
            </a:r>
            <a:endParaRPr lang="it-IT" sz="1200" dirty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sp>
        <p:nvSpPr>
          <p:cNvPr id="11" name="Rettangolo arrotondato 10"/>
          <p:cNvSpPr/>
          <p:nvPr/>
        </p:nvSpPr>
        <p:spPr>
          <a:xfrm>
            <a:off x="3109326" y="4670664"/>
            <a:ext cx="3678100" cy="1084421"/>
          </a:xfrm>
          <a:prstGeom prst="roundRect">
            <a:avLst>
              <a:gd name="adj" fmla="val 11076"/>
            </a:avLst>
          </a:prstGeom>
          <a:solidFill>
            <a:schemeClr val="bg1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it-IT" sz="1200" i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Nascita della filologia</a:t>
            </a:r>
          </a:p>
          <a:p>
            <a:pPr marL="171450" indent="-171450">
              <a:buFont typeface="Arial"/>
              <a:buChar char="•"/>
            </a:pPr>
            <a:r>
              <a:rPr lang="it-IT" sz="12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Catalogazione dei volumi</a:t>
            </a:r>
          </a:p>
          <a:p>
            <a:pPr marL="171450" indent="-171450">
              <a:buFont typeface="Arial"/>
              <a:buChar char="•"/>
            </a:pPr>
            <a:r>
              <a:rPr lang="it-IT" sz="12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Edizione dell’Iliade e dell’Odissea</a:t>
            </a:r>
          </a:p>
          <a:p>
            <a:pPr marL="171450" indent="-171450">
              <a:buFont typeface="Arial"/>
              <a:buChar char="•"/>
            </a:pPr>
            <a:r>
              <a:rPr lang="it-IT" sz="12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Compilazione della prima grammatica greca</a:t>
            </a:r>
          </a:p>
          <a:p>
            <a:pPr marL="171450" indent="-171450">
              <a:buFont typeface="Arial"/>
              <a:buChar char="•"/>
            </a:pPr>
            <a:r>
              <a:rPr lang="it-IT" sz="12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Sviluppo del genere biografico</a:t>
            </a:r>
            <a:endParaRPr lang="it-IT" sz="1200" dirty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cxnSp>
        <p:nvCxnSpPr>
          <p:cNvPr id="12" name="Connettore 2 11"/>
          <p:cNvCxnSpPr/>
          <p:nvPr/>
        </p:nvCxnSpPr>
        <p:spPr>
          <a:xfrm>
            <a:off x="5340398" y="2192197"/>
            <a:ext cx="0" cy="1354162"/>
          </a:xfrm>
          <a:prstGeom prst="straightConnector1">
            <a:avLst/>
          </a:prstGeom>
          <a:ln w="38100" cmpd="sng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Connettore 2 13"/>
          <p:cNvCxnSpPr>
            <a:stCxn id="8" idx="2"/>
            <a:endCxn id="9" idx="0"/>
          </p:cNvCxnSpPr>
          <p:nvPr/>
        </p:nvCxnSpPr>
        <p:spPr>
          <a:xfrm>
            <a:off x="6711620" y="2192196"/>
            <a:ext cx="34166" cy="341321"/>
          </a:xfrm>
          <a:prstGeom prst="straightConnector1">
            <a:avLst/>
          </a:prstGeom>
          <a:ln w="38100" cmpd="sng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2 16"/>
          <p:cNvCxnSpPr>
            <a:stCxn id="10" idx="2"/>
            <a:endCxn id="11" idx="0"/>
          </p:cNvCxnSpPr>
          <p:nvPr/>
        </p:nvCxnSpPr>
        <p:spPr>
          <a:xfrm>
            <a:off x="4927771" y="4096602"/>
            <a:ext cx="20605" cy="574062"/>
          </a:xfrm>
          <a:prstGeom prst="straightConnector1">
            <a:avLst/>
          </a:prstGeom>
          <a:ln w="38100" cmpd="sng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321898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858567" y="80997"/>
            <a:ext cx="31227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600" dirty="0" smtClean="0">
                <a:solidFill>
                  <a:schemeClr val="bg1"/>
                </a:solidFill>
              </a:rPr>
              <a:t>MAPPA 2. LE SCIENZE PARTICOLARI</a:t>
            </a:r>
            <a:endParaRPr lang="it-IT" sz="1600" dirty="0">
              <a:solidFill>
                <a:schemeClr val="bg1"/>
              </a:solidFill>
            </a:endParaRPr>
          </a:p>
        </p:txBody>
      </p:sp>
      <p:sp>
        <p:nvSpPr>
          <p:cNvPr id="5" name="Anello 4"/>
          <p:cNvSpPr/>
          <p:nvPr/>
        </p:nvSpPr>
        <p:spPr>
          <a:xfrm>
            <a:off x="142621" y="-28430"/>
            <a:ext cx="573942" cy="568636"/>
          </a:xfrm>
          <a:prstGeom prst="donut">
            <a:avLst/>
          </a:prstGeom>
          <a:solidFill>
            <a:srgbClr val="94BEB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7" name="Rettangolo arrotondato 6"/>
          <p:cNvSpPr/>
          <p:nvPr/>
        </p:nvSpPr>
        <p:spPr>
          <a:xfrm>
            <a:off x="306832" y="1204706"/>
            <a:ext cx="2816210" cy="1564520"/>
          </a:xfrm>
          <a:prstGeom prst="roundRect">
            <a:avLst>
              <a:gd name="adj" fmla="val 11076"/>
            </a:avLst>
          </a:prstGeom>
          <a:solidFill>
            <a:schemeClr val="bg1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it-IT" sz="1300" b="1" dirty="0" smtClean="0">
                <a:solidFill>
                  <a:srgbClr val="A23B6A"/>
                </a:solidFill>
                <a:latin typeface="Times New Roman"/>
                <a:cs typeface="Times New Roman"/>
              </a:rPr>
              <a:t>MATEMATICA</a:t>
            </a:r>
            <a:endParaRPr lang="it-IT" sz="1300" b="1" dirty="0">
              <a:solidFill>
                <a:srgbClr val="A23B6A"/>
              </a:solidFill>
              <a:latin typeface="Times New Roman"/>
              <a:cs typeface="Times New Roman"/>
            </a:endParaRPr>
          </a:p>
          <a:p>
            <a:pPr algn="ctr"/>
            <a:r>
              <a:rPr lang="it-IT" sz="120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Euclide (Elementi)</a:t>
            </a:r>
          </a:p>
          <a:p>
            <a:pPr marL="171450" indent="-171450">
              <a:buFont typeface="Arial"/>
              <a:buChar char="•"/>
            </a:pPr>
            <a:r>
              <a:rPr lang="it-IT" sz="120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Assiomatizzazione della geometria </a:t>
            </a:r>
            <a:br>
              <a:rPr lang="it-IT" sz="1200" b="1" dirty="0" smtClean="0">
                <a:solidFill>
                  <a:srgbClr val="000000"/>
                </a:solidFill>
                <a:latin typeface="Times New Roman"/>
                <a:cs typeface="Times New Roman"/>
              </a:rPr>
            </a:br>
            <a:r>
              <a:rPr lang="it-IT" sz="12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(Definizioni, postulati, assiomi)</a:t>
            </a:r>
          </a:p>
          <a:p>
            <a:pPr marL="171450" indent="-171450">
              <a:buFont typeface="Arial"/>
              <a:buChar char="•"/>
            </a:pPr>
            <a:r>
              <a:rPr lang="it-IT" sz="120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Riduzione all’assurdo (</a:t>
            </a:r>
            <a:r>
              <a:rPr lang="it-IT" sz="1200" b="1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élenchos</a:t>
            </a:r>
            <a:r>
              <a:rPr lang="it-IT" sz="120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)</a:t>
            </a:r>
          </a:p>
          <a:p>
            <a:pPr marL="171450" indent="-171450">
              <a:buFont typeface="Arial"/>
              <a:buChar char="•"/>
            </a:pPr>
            <a:r>
              <a:rPr lang="it-IT" sz="120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Metodo dell’esaustione</a:t>
            </a:r>
            <a:endParaRPr lang="it-IT" sz="1200" b="1" dirty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sp>
        <p:nvSpPr>
          <p:cNvPr id="8" name="Rettangolo arrotondato 7"/>
          <p:cNvSpPr/>
          <p:nvPr/>
        </p:nvSpPr>
        <p:spPr>
          <a:xfrm>
            <a:off x="306832" y="2929110"/>
            <a:ext cx="2816210" cy="1564520"/>
          </a:xfrm>
          <a:prstGeom prst="roundRect">
            <a:avLst>
              <a:gd name="adj" fmla="val 11076"/>
            </a:avLst>
          </a:prstGeom>
          <a:solidFill>
            <a:schemeClr val="bg1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it-IT" sz="1300" b="1" dirty="0" smtClean="0">
                <a:solidFill>
                  <a:srgbClr val="A23B6A"/>
                </a:solidFill>
                <a:latin typeface="Times New Roman"/>
                <a:cs typeface="Times New Roman"/>
              </a:rPr>
              <a:t>MECCANICA</a:t>
            </a:r>
            <a:endParaRPr lang="it-IT" sz="1300" b="1" dirty="0">
              <a:solidFill>
                <a:srgbClr val="A23B6A"/>
              </a:solidFill>
              <a:latin typeface="Times New Roman"/>
              <a:cs typeface="Times New Roman"/>
            </a:endParaRPr>
          </a:p>
          <a:p>
            <a:pPr algn="ctr"/>
            <a:r>
              <a:rPr lang="it-IT" sz="120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Archimede</a:t>
            </a:r>
          </a:p>
          <a:p>
            <a:pPr marL="171450" indent="-171450">
              <a:buFont typeface="Arial"/>
              <a:buChar char="•"/>
            </a:pPr>
            <a:r>
              <a:rPr lang="it-IT" sz="120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Ricerca di idrostatica</a:t>
            </a:r>
            <a:br>
              <a:rPr lang="it-IT" sz="1200" b="1" dirty="0" smtClean="0">
                <a:solidFill>
                  <a:srgbClr val="000000"/>
                </a:solidFill>
                <a:latin typeface="Times New Roman"/>
                <a:cs typeface="Times New Roman"/>
              </a:rPr>
            </a:br>
            <a:r>
              <a:rPr lang="it-IT" sz="12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(Principio di Archimede)</a:t>
            </a:r>
          </a:p>
          <a:p>
            <a:pPr marL="171450" indent="-171450">
              <a:buFont typeface="Arial"/>
              <a:buChar char="•"/>
            </a:pPr>
            <a:r>
              <a:rPr lang="it-IT" sz="120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Ricerche </a:t>
            </a:r>
            <a:r>
              <a:rPr lang="it-IT" sz="1200" b="1" dirty="0">
                <a:solidFill>
                  <a:srgbClr val="000000"/>
                </a:solidFill>
                <a:latin typeface="Times New Roman"/>
                <a:cs typeface="Times New Roman"/>
              </a:rPr>
              <a:t>di </a:t>
            </a:r>
            <a:r>
              <a:rPr lang="it-IT" sz="120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statica</a:t>
            </a:r>
            <a:r>
              <a:rPr lang="it-IT" sz="1200" b="1" dirty="0">
                <a:solidFill>
                  <a:srgbClr val="000000"/>
                </a:solidFill>
                <a:latin typeface="Times New Roman"/>
                <a:cs typeface="Times New Roman"/>
              </a:rPr>
              <a:t/>
            </a:r>
            <a:br>
              <a:rPr lang="it-IT" sz="1200" b="1" dirty="0">
                <a:solidFill>
                  <a:srgbClr val="000000"/>
                </a:solidFill>
                <a:latin typeface="Times New Roman"/>
                <a:cs typeface="Times New Roman"/>
              </a:rPr>
            </a:br>
            <a:r>
              <a:rPr lang="it-IT" sz="12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(Studio sulla leva)</a:t>
            </a:r>
            <a:endParaRPr lang="it-IT" sz="1200" dirty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marL="171450" indent="-171450">
              <a:buFont typeface="Arial"/>
              <a:buChar char="•"/>
            </a:pPr>
            <a:r>
              <a:rPr lang="it-IT" sz="120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Studi di ingegneria</a:t>
            </a:r>
            <a:endParaRPr lang="it-IT" sz="1200" b="1" dirty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sp>
        <p:nvSpPr>
          <p:cNvPr id="9" name="Rettangolo arrotondato 8"/>
          <p:cNvSpPr/>
          <p:nvPr/>
        </p:nvSpPr>
        <p:spPr>
          <a:xfrm>
            <a:off x="306832" y="4696054"/>
            <a:ext cx="2816210" cy="1564520"/>
          </a:xfrm>
          <a:prstGeom prst="roundRect">
            <a:avLst>
              <a:gd name="adj" fmla="val 11076"/>
            </a:avLst>
          </a:prstGeom>
          <a:solidFill>
            <a:schemeClr val="bg1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it-IT" sz="1300" b="1" dirty="0" smtClean="0">
                <a:solidFill>
                  <a:srgbClr val="A23B6A"/>
                </a:solidFill>
                <a:latin typeface="Times New Roman"/>
                <a:cs typeface="Times New Roman"/>
              </a:rPr>
              <a:t>GEOGRAFIA</a:t>
            </a:r>
            <a:endParaRPr lang="it-IT" sz="1300" b="1" dirty="0">
              <a:solidFill>
                <a:srgbClr val="A23B6A"/>
              </a:solidFill>
              <a:latin typeface="Times New Roman"/>
              <a:cs typeface="Times New Roman"/>
            </a:endParaRPr>
          </a:p>
          <a:p>
            <a:pPr algn="ctr"/>
            <a:r>
              <a:rPr lang="it-IT" sz="120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Eratostene</a:t>
            </a:r>
          </a:p>
          <a:p>
            <a:pPr marL="171450" indent="-171450">
              <a:buFont typeface="Arial"/>
              <a:buChar char="•"/>
            </a:pPr>
            <a:r>
              <a:rPr lang="it-IT" sz="120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Applicazione della matematica alla geografia</a:t>
            </a:r>
          </a:p>
          <a:p>
            <a:pPr marL="171450" indent="-171450">
              <a:buFont typeface="Arial"/>
              <a:buChar char="•"/>
            </a:pPr>
            <a:r>
              <a:rPr lang="it-IT" sz="120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Prima mappa del mondo</a:t>
            </a:r>
          </a:p>
          <a:p>
            <a:pPr marL="171450" indent="-171450">
              <a:buFont typeface="Arial"/>
              <a:buChar char="•"/>
            </a:pPr>
            <a:r>
              <a:rPr lang="it-IT" sz="120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Calcolo delle dimensioni della Terra</a:t>
            </a:r>
          </a:p>
        </p:txBody>
      </p:sp>
      <p:sp>
        <p:nvSpPr>
          <p:cNvPr id="10" name="Rettangolo arrotondato 9"/>
          <p:cNvSpPr/>
          <p:nvPr/>
        </p:nvSpPr>
        <p:spPr>
          <a:xfrm>
            <a:off x="5934957" y="1204706"/>
            <a:ext cx="2816210" cy="2464593"/>
          </a:xfrm>
          <a:prstGeom prst="roundRect">
            <a:avLst>
              <a:gd name="adj" fmla="val 11076"/>
            </a:avLst>
          </a:prstGeom>
          <a:solidFill>
            <a:schemeClr val="bg1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it-IT" sz="1300" b="1" dirty="0" smtClean="0">
                <a:solidFill>
                  <a:srgbClr val="A23B6A"/>
                </a:solidFill>
                <a:latin typeface="Times New Roman"/>
                <a:cs typeface="Times New Roman"/>
              </a:rPr>
              <a:t>ASTRONOMIA</a:t>
            </a:r>
            <a:endParaRPr lang="it-IT" sz="1300" b="1" dirty="0">
              <a:solidFill>
                <a:srgbClr val="A23B6A"/>
              </a:solidFill>
              <a:latin typeface="Times New Roman"/>
              <a:cs typeface="Times New Roman"/>
            </a:endParaRPr>
          </a:p>
          <a:p>
            <a:r>
              <a:rPr lang="it-IT" sz="1200" b="1" dirty="0">
                <a:solidFill>
                  <a:schemeClr val="tx1"/>
                </a:solidFill>
                <a:latin typeface="Times New Roman"/>
                <a:cs typeface="Times New Roman"/>
              </a:rPr>
              <a:t>Geocentrismo e </a:t>
            </a:r>
            <a:r>
              <a:rPr lang="it-IT" sz="1200" b="1" dirty="0" smtClean="0">
                <a:solidFill>
                  <a:schemeClr val="tx1"/>
                </a:solidFill>
                <a:latin typeface="Times New Roman"/>
                <a:cs typeface="Times New Roman"/>
              </a:rPr>
              <a:t>teoria dei </a:t>
            </a:r>
            <a:r>
              <a:rPr lang="it-IT" sz="1200" b="1" dirty="0">
                <a:solidFill>
                  <a:schemeClr val="tx1"/>
                </a:solidFill>
                <a:latin typeface="Times New Roman"/>
                <a:cs typeface="Times New Roman"/>
              </a:rPr>
              <a:t>moti delle sfere</a:t>
            </a:r>
          </a:p>
          <a:p>
            <a:r>
              <a:rPr lang="it-IT" sz="1200" dirty="0">
                <a:solidFill>
                  <a:schemeClr val="tx1"/>
                </a:solidFill>
                <a:latin typeface="Times New Roman"/>
                <a:cs typeface="Times New Roman"/>
              </a:rPr>
              <a:t>(</a:t>
            </a:r>
            <a:r>
              <a:rPr lang="it-IT" sz="1200" dirty="0" err="1">
                <a:solidFill>
                  <a:schemeClr val="tx1"/>
                </a:solidFill>
                <a:latin typeface="Times New Roman"/>
                <a:cs typeface="Times New Roman"/>
              </a:rPr>
              <a:t>Eudosso</a:t>
            </a:r>
            <a:r>
              <a:rPr lang="it-IT" sz="1200" dirty="0">
                <a:solidFill>
                  <a:schemeClr val="tx1"/>
                </a:solidFill>
                <a:latin typeface="Times New Roman"/>
                <a:cs typeface="Times New Roman"/>
              </a:rPr>
              <a:t>, </a:t>
            </a:r>
            <a:r>
              <a:rPr lang="it-IT" sz="1200" dirty="0" err="1">
                <a:solidFill>
                  <a:schemeClr val="tx1"/>
                </a:solidFill>
                <a:latin typeface="Times New Roman"/>
                <a:cs typeface="Times New Roman"/>
              </a:rPr>
              <a:t>Callippo</a:t>
            </a:r>
            <a:r>
              <a:rPr lang="it-IT" sz="1200" dirty="0">
                <a:solidFill>
                  <a:schemeClr val="tx1"/>
                </a:solidFill>
                <a:latin typeface="Times New Roman"/>
                <a:cs typeface="Times New Roman"/>
              </a:rPr>
              <a:t>, Aristotele)</a:t>
            </a:r>
          </a:p>
          <a:p>
            <a:r>
              <a:rPr lang="it-IT" sz="1200" dirty="0">
                <a:solidFill>
                  <a:schemeClr val="tx1"/>
                </a:solidFill>
                <a:latin typeface="Times New Roman"/>
                <a:cs typeface="Times New Roman"/>
              </a:rPr>
              <a:t>• </a:t>
            </a:r>
            <a:r>
              <a:rPr lang="it-IT" sz="1200" b="1" dirty="0">
                <a:solidFill>
                  <a:schemeClr val="tx1"/>
                </a:solidFill>
                <a:latin typeface="Times New Roman"/>
                <a:cs typeface="Times New Roman"/>
              </a:rPr>
              <a:t>La terra è ferma ma </a:t>
            </a:r>
            <a:r>
              <a:rPr lang="it-IT" sz="1200" b="1" dirty="0" smtClean="0">
                <a:solidFill>
                  <a:schemeClr val="tx1"/>
                </a:solidFill>
                <a:latin typeface="Times New Roman"/>
                <a:cs typeface="Times New Roman"/>
              </a:rPr>
              <a:t>ruota su </a:t>
            </a:r>
            <a:r>
              <a:rPr lang="it-IT" sz="1200" b="1" dirty="0">
                <a:solidFill>
                  <a:schemeClr val="tx1"/>
                </a:solidFill>
                <a:latin typeface="Times New Roman"/>
                <a:cs typeface="Times New Roman"/>
              </a:rPr>
              <a:t>se stessa</a:t>
            </a:r>
          </a:p>
          <a:p>
            <a:r>
              <a:rPr lang="it-IT" sz="1200" dirty="0">
                <a:solidFill>
                  <a:schemeClr val="tx1"/>
                </a:solidFill>
                <a:latin typeface="Times New Roman"/>
                <a:cs typeface="Times New Roman"/>
              </a:rPr>
              <a:t>(</a:t>
            </a:r>
            <a:r>
              <a:rPr lang="it-IT" sz="1200" dirty="0" err="1">
                <a:solidFill>
                  <a:schemeClr val="tx1"/>
                </a:solidFill>
                <a:latin typeface="Times New Roman"/>
                <a:cs typeface="Times New Roman"/>
              </a:rPr>
              <a:t>Eraclide</a:t>
            </a:r>
            <a:r>
              <a:rPr lang="it-IT" sz="1200" dirty="0">
                <a:solidFill>
                  <a:schemeClr val="tx1"/>
                </a:solidFill>
                <a:latin typeface="Times New Roman"/>
                <a:cs typeface="Times New Roman"/>
              </a:rPr>
              <a:t> Pontico)</a:t>
            </a:r>
          </a:p>
          <a:p>
            <a:r>
              <a:rPr lang="it-IT" sz="1200" dirty="0">
                <a:solidFill>
                  <a:schemeClr val="tx1"/>
                </a:solidFill>
                <a:latin typeface="Times New Roman"/>
                <a:cs typeface="Times New Roman"/>
              </a:rPr>
              <a:t>• </a:t>
            </a:r>
            <a:r>
              <a:rPr lang="it-IT" sz="1200" b="1" dirty="0">
                <a:solidFill>
                  <a:schemeClr val="tx1"/>
                </a:solidFill>
                <a:latin typeface="Times New Roman"/>
                <a:cs typeface="Times New Roman"/>
              </a:rPr>
              <a:t>Eliocentrismo</a:t>
            </a:r>
          </a:p>
          <a:p>
            <a:r>
              <a:rPr lang="it-IT" sz="1200" dirty="0">
                <a:solidFill>
                  <a:schemeClr val="tx1"/>
                </a:solidFill>
                <a:latin typeface="Times New Roman"/>
                <a:cs typeface="Times New Roman"/>
              </a:rPr>
              <a:t>(Aristarco di Samo)</a:t>
            </a:r>
          </a:p>
          <a:p>
            <a:r>
              <a:rPr lang="it-IT" sz="1200" dirty="0">
                <a:solidFill>
                  <a:schemeClr val="tx1"/>
                </a:solidFill>
                <a:latin typeface="Times New Roman"/>
                <a:cs typeface="Times New Roman"/>
              </a:rPr>
              <a:t>• </a:t>
            </a:r>
            <a:r>
              <a:rPr lang="it-IT" sz="1200" b="1" dirty="0">
                <a:solidFill>
                  <a:schemeClr val="tx1"/>
                </a:solidFill>
                <a:latin typeface="Times New Roman"/>
                <a:cs typeface="Times New Roman"/>
              </a:rPr>
              <a:t>Reazione </a:t>
            </a:r>
            <a:r>
              <a:rPr lang="it-IT" sz="1200" b="1" dirty="0" smtClean="0">
                <a:solidFill>
                  <a:schemeClr val="tx1"/>
                </a:solidFill>
                <a:latin typeface="Times New Roman"/>
                <a:cs typeface="Times New Roman"/>
              </a:rPr>
              <a:t>all’eliocentrismo: teoria </a:t>
            </a:r>
            <a:r>
              <a:rPr lang="it-IT" sz="1200" b="1" dirty="0">
                <a:solidFill>
                  <a:schemeClr val="tx1"/>
                </a:solidFill>
                <a:latin typeface="Times New Roman"/>
                <a:cs typeface="Times New Roman"/>
              </a:rPr>
              <a:t>degli </a:t>
            </a:r>
            <a:r>
              <a:rPr lang="it-IT" sz="1200" b="1" dirty="0" smtClean="0">
                <a:solidFill>
                  <a:schemeClr val="tx1"/>
                </a:solidFill>
                <a:latin typeface="Times New Roman"/>
                <a:cs typeface="Times New Roman"/>
              </a:rPr>
              <a:t>eccentrici e </a:t>
            </a:r>
            <a:r>
              <a:rPr lang="it-IT" sz="1200" b="1" dirty="0">
                <a:solidFill>
                  <a:schemeClr val="tx1"/>
                </a:solidFill>
                <a:latin typeface="Times New Roman"/>
                <a:cs typeface="Times New Roman"/>
              </a:rPr>
              <a:t>degli epicicli</a:t>
            </a:r>
          </a:p>
          <a:p>
            <a:r>
              <a:rPr lang="it-IT" sz="1200" dirty="0">
                <a:solidFill>
                  <a:schemeClr val="tx1"/>
                </a:solidFill>
                <a:latin typeface="Times New Roman"/>
                <a:cs typeface="Times New Roman"/>
              </a:rPr>
              <a:t>(Ipparco di Nicea)</a:t>
            </a:r>
            <a:endParaRPr lang="it-IT" sz="1200" dirty="0" smtClean="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sp>
        <p:nvSpPr>
          <p:cNvPr id="11" name="Rettangolo arrotondato 10"/>
          <p:cNvSpPr/>
          <p:nvPr/>
        </p:nvSpPr>
        <p:spPr>
          <a:xfrm>
            <a:off x="5934957" y="4371052"/>
            <a:ext cx="2816210" cy="1889522"/>
          </a:xfrm>
          <a:prstGeom prst="roundRect">
            <a:avLst>
              <a:gd name="adj" fmla="val 11076"/>
            </a:avLst>
          </a:prstGeom>
          <a:solidFill>
            <a:schemeClr val="bg1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it-IT" sz="1300" b="1" dirty="0">
                <a:solidFill>
                  <a:srgbClr val="A23B6A"/>
                </a:solidFill>
                <a:latin typeface="Times New Roman"/>
                <a:cs typeface="Times New Roman"/>
              </a:rPr>
              <a:t>MEDICINA</a:t>
            </a:r>
          </a:p>
          <a:p>
            <a:r>
              <a:rPr lang="it-IT" sz="1200" dirty="0">
                <a:solidFill>
                  <a:schemeClr val="tx1"/>
                </a:solidFill>
                <a:latin typeface="Times New Roman"/>
                <a:cs typeface="Times New Roman"/>
              </a:rPr>
              <a:t>• </a:t>
            </a:r>
            <a:r>
              <a:rPr lang="it-IT" sz="1200" b="1" dirty="0">
                <a:solidFill>
                  <a:schemeClr val="tx1"/>
                </a:solidFill>
                <a:latin typeface="Times New Roman"/>
                <a:cs typeface="Times New Roman"/>
              </a:rPr>
              <a:t>Il cervello è </a:t>
            </a:r>
            <a:r>
              <a:rPr lang="it-IT" sz="1200" b="1" dirty="0" smtClean="0">
                <a:solidFill>
                  <a:schemeClr val="tx1"/>
                </a:solidFill>
                <a:latin typeface="Times New Roman"/>
                <a:cs typeface="Times New Roman"/>
              </a:rPr>
              <a:t>l’organo centrale dell’organismo</a:t>
            </a:r>
            <a:endParaRPr lang="it-IT" sz="1200" b="1" dirty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r>
              <a:rPr lang="it-IT" sz="1200" dirty="0">
                <a:solidFill>
                  <a:schemeClr val="tx1"/>
                </a:solidFill>
                <a:latin typeface="Times New Roman"/>
                <a:cs typeface="Times New Roman"/>
              </a:rPr>
              <a:t>(</a:t>
            </a:r>
            <a:r>
              <a:rPr lang="it-IT" sz="1200" dirty="0" err="1">
                <a:solidFill>
                  <a:schemeClr val="tx1"/>
                </a:solidFill>
                <a:latin typeface="Times New Roman"/>
                <a:cs typeface="Times New Roman"/>
              </a:rPr>
              <a:t>Erofilo</a:t>
            </a:r>
            <a:r>
              <a:rPr lang="it-IT" sz="1200" dirty="0">
                <a:solidFill>
                  <a:schemeClr val="tx1"/>
                </a:solidFill>
                <a:latin typeface="Times New Roman"/>
                <a:cs typeface="Times New Roman"/>
              </a:rPr>
              <a:t> di </a:t>
            </a:r>
            <a:r>
              <a:rPr lang="it-IT" sz="1200" dirty="0" err="1">
                <a:solidFill>
                  <a:schemeClr val="tx1"/>
                </a:solidFill>
                <a:latin typeface="Times New Roman"/>
                <a:cs typeface="Times New Roman"/>
              </a:rPr>
              <a:t>Calcedonia</a:t>
            </a:r>
            <a:r>
              <a:rPr lang="it-IT" sz="1200" dirty="0">
                <a:solidFill>
                  <a:schemeClr val="tx1"/>
                </a:solidFill>
                <a:latin typeface="Times New Roman"/>
                <a:cs typeface="Times New Roman"/>
              </a:rPr>
              <a:t>)</a:t>
            </a:r>
          </a:p>
          <a:p>
            <a:r>
              <a:rPr lang="it-IT" sz="1200" dirty="0">
                <a:solidFill>
                  <a:schemeClr val="tx1"/>
                </a:solidFill>
                <a:latin typeface="Times New Roman"/>
                <a:cs typeface="Times New Roman"/>
              </a:rPr>
              <a:t>• </a:t>
            </a:r>
            <a:r>
              <a:rPr lang="it-IT" sz="1200" b="1" dirty="0">
                <a:solidFill>
                  <a:schemeClr val="tx1"/>
                </a:solidFill>
                <a:latin typeface="Times New Roman"/>
                <a:cs typeface="Times New Roman"/>
              </a:rPr>
              <a:t>Distinzione delle arterie dalle vene</a:t>
            </a:r>
          </a:p>
          <a:p>
            <a:r>
              <a:rPr lang="it-IT" sz="1200" dirty="0">
                <a:solidFill>
                  <a:schemeClr val="tx1"/>
                </a:solidFill>
                <a:latin typeface="Times New Roman"/>
                <a:cs typeface="Times New Roman"/>
              </a:rPr>
              <a:t>(</a:t>
            </a:r>
            <a:r>
              <a:rPr lang="it-IT" sz="1200" dirty="0" err="1">
                <a:solidFill>
                  <a:schemeClr val="tx1"/>
                </a:solidFill>
                <a:latin typeface="Times New Roman"/>
                <a:cs typeface="Times New Roman"/>
              </a:rPr>
              <a:t>Erasistrato</a:t>
            </a:r>
            <a:r>
              <a:rPr lang="it-IT" sz="1200" dirty="0">
                <a:solidFill>
                  <a:schemeClr val="tx1"/>
                </a:solidFill>
                <a:latin typeface="Times New Roman"/>
                <a:cs typeface="Times New Roman"/>
              </a:rPr>
              <a:t> di </a:t>
            </a:r>
            <a:r>
              <a:rPr lang="it-IT" sz="1200" dirty="0" err="1">
                <a:solidFill>
                  <a:schemeClr val="tx1"/>
                </a:solidFill>
                <a:latin typeface="Times New Roman"/>
                <a:cs typeface="Times New Roman"/>
              </a:rPr>
              <a:t>Iulide</a:t>
            </a:r>
            <a:r>
              <a:rPr lang="it-IT" sz="1200" dirty="0">
                <a:solidFill>
                  <a:schemeClr val="tx1"/>
                </a:solidFill>
                <a:latin typeface="Times New Roman"/>
                <a:cs typeface="Times New Roman"/>
              </a:rPr>
              <a:t>)</a:t>
            </a:r>
          </a:p>
          <a:p>
            <a:r>
              <a:rPr lang="it-IT" sz="1200" dirty="0">
                <a:solidFill>
                  <a:schemeClr val="tx1"/>
                </a:solidFill>
                <a:latin typeface="Times New Roman"/>
                <a:cs typeface="Times New Roman"/>
              </a:rPr>
              <a:t>• </a:t>
            </a:r>
            <a:r>
              <a:rPr lang="it-IT" sz="1200" b="1" dirty="0">
                <a:solidFill>
                  <a:schemeClr val="tx1"/>
                </a:solidFill>
                <a:latin typeface="Times New Roman"/>
                <a:cs typeface="Times New Roman"/>
              </a:rPr>
              <a:t>Medicina </a:t>
            </a:r>
            <a:r>
              <a:rPr lang="it-IT" sz="1200" b="1" dirty="0" smtClean="0">
                <a:solidFill>
                  <a:schemeClr val="tx1"/>
                </a:solidFill>
                <a:latin typeface="Times New Roman"/>
                <a:cs typeface="Times New Roman"/>
              </a:rPr>
              <a:t>empirica: l’esperienza </a:t>
            </a:r>
            <a:r>
              <a:rPr lang="it-IT" sz="1200" b="1" dirty="0">
                <a:solidFill>
                  <a:schemeClr val="tx1"/>
                </a:solidFill>
                <a:latin typeface="Times New Roman"/>
                <a:cs typeface="Times New Roman"/>
              </a:rPr>
              <a:t>è </a:t>
            </a:r>
            <a:r>
              <a:rPr lang="it-IT" sz="1200" b="1" dirty="0" smtClean="0">
                <a:solidFill>
                  <a:schemeClr val="tx1"/>
                </a:solidFill>
                <a:latin typeface="Times New Roman"/>
                <a:cs typeface="Times New Roman"/>
              </a:rPr>
              <a:t>privilegiata rispetto </a:t>
            </a:r>
            <a:r>
              <a:rPr lang="it-IT" sz="1200" b="1" dirty="0">
                <a:solidFill>
                  <a:schemeClr val="tx1"/>
                </a:solidFill>
                <a:latin typeface="Times New Roman"/>
                <a:cs typeface="Times New Roman"/>
              </a:rPr>
              <a:t>alla teoria</a:t>
            </a:r>
          </a:p>
          <a:p>
            <a:r>
              <a:rPr lang="it-IT" sz="1200" dirty="0">
                <a:solidFill>
                  <a:schemeClr val="tx1"/>
                </a:solidFill>
                <a:latin typeface="Times New Roman"/>
                <a:cs typeface="Times New Roman"/>
              </a:rPr>
              <a:t>(Filino di Cos)</a:t>
            </a:r>
            <a:endParaRPr lang="it-IT" sz="1200" dirty="0" smtClean="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sp>
        <p:nvSpPr>
          <p:cNvPr id="12" name="Rettangolo arrotondato 11"/>
          <p:cNvSpPr/>
          <p:nvPr/>
        </p:nvSpPr>
        <p:spPr>
          <a:xfrm>
            <a:off x="3642938" y="3410806"/>
            <a:ext cx="1614179" cy="558641"/>
          </a:xfrm>
          <a:prstGeom prst="roundRect">
            <a:avLst>
              <a:gd name="adj" fmla="val 11076"/>
            </a:avLst>
          </a:prstGeom>
          <a:solidFill>
            <a:srgbClr val="94BEB5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it-IT" sz="1400" dirty="0" smtClean="0">
                <a:solidFill>
                  <a:srgbClr val="000000"/>
                </a:solidFill>
              </a:rPr>
              <a:t>Fioritura delle scienze </a:t>
            </a:r>
            <a:r>
              <a:rPr lang="it-IT" sz="1400" dirty="0">
                <a:solidFill>
                  <a:srgbClr val="000000"/>
                </a:solidFill>
              </a:rPr>
              <a:t>particolari</a:t>
            </a:r>
            <a:endParaRPr lang="it-IT" sz="1300" dirty="0" smtClean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cxnSp>
        <p:nvCxnSpPr>
          <p:cNvPr id="13" name="Connettore 4 12"/>
          <p:cNvCxnSpPr>
            <a:stCxn id="12" idx="3"/>
            <a:endCxn id="10" idx="1"/>
          </p:cNvCxnSpPr>
          <p:nvPr/>
        </p:nvCxnSpPr>
        <p:spPr>
          <a:xfrm flipV="1">
            <a:off x="5257117" y="2437003"/>
            <a:ext cx="677840" cy="1253124"/>
          </a:xfrm>
          <a:prstGeom prst="bentConnector3">
            <a:avLst>
              <a:gd name="adj1" fmla="val 50000"/>
            </a:avLst>
          </a:prstGeom>
          <a:ln w="38100" cmpd="sng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4 14"/>
          <p:cNvCxnSpPr>
            <a:stCxn id="12" idx="3"/>
            <a:endCxn id="11" idx="1"/>
          </p:cNvCxnSpPr>
          <p:nvPr/>
        </p:nvCxnSpPr>
        <p:spPr>
          <a:xfrm>
            <a:off x="5257117" y="3690127"/>
            <a:ext cx="677840" cy="1625686"/>
          </a:xfrm>
          <a:prstGeom prst="bentConnector3">
            <a:avLst>
              <a:gd name="adj1" fmla="val 50000"/>
            </a:avLst>
          </a:prstGeom>
          <a:ln w="38100" cmpd="sng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4 17"/>
          <p:cNvCxnSpPr>
            <a:stCxn id="12" idx="1"/>
            <a:endCxn id="7" idx="3"/>
          </p:cNvCxnSpPr>
          <p:nvPr/>
        </p:nvCxnSpPr>
        <p:spPr>
          <a:xfrm rot="10800000">
            <a:off x="3123042" y="1986967"/>
            <a:ext cx="519896" cy="1703161"/>
          </a:xfrm>
          <a:prstGeom prst="bentConnector3">
            <a:avLst>
              <a:gd name="adj1" fmla="val 50000"/>
            </a:avLst>
          </a:prstGeom>
          <a:ln w="38100" cmpd="sng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Connettore 4 20"/>
          <p:cNvCxnSpPr>
            <a:stCxn id="12" idx="1"/>
            <a:endCxn id="8" idx="3"/>
          </p:cNvCxnSpPr>
          <p:nvPr/>
        </p:nvCxnSpPr>
        <p:spPr>
          <a:xfrm rot="10800000" flipV="1">
            <a:off x="3123042" y="3690126"/>
            <a:ext cx="519896" cy="21243"/>
          </a:xfrm>
          <a:prstGeom prst="bentConnector3">
            <a:avLst>
              <a:gd name="adj1" fmla="val 50000"/>
            </a:avLst>
          </a:prstGeom>
          <a:ln w="38100" cmpd="sng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Connettore 4 25"/>
          <p:cNvCxnSpPr>
            <a:stCxn id="12" idx="1"/>
            <a:endCxn id="9" idx="3"/>
          </p:cNvCxnSpPr>
          <p:nvPr/>
        </p:nvCxnSpPr>
        <p:spPr>
          <a:xfrm rot="10800000" flipV="1">
            <a:off x="3123042" y="3690126"/>
            <a:ext cx="519896" cy="1788187"/>
          </a:xfrm>
          <a:prstGeom prst="bentConnector3">
            <a:avLst>
              <a:gd name="adj1" fmla="val 50000"/>
            </a:avLst>
          </a:prstGeom>
          <a:ln w="38100" cmpd="sng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50918592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65990"/>
            <a:ext cx="9084432" cy="4195482"/>
          </a:xfrm>
          <a:prstGeom prst="rect">
            <a:avLst/>
          </a:prstGeom>
        </p:spPr>
      </p:pic>
      <p:sp>
        <p:nvSpPr>
          <p:cNvPr id="4" name="Rettangolo arrotondato 3"/>
          <p:cNvSpPr/>
          <p:nvPr/>
        </p:nvSpPr>
        <p:spPr>
          <a:xfrm>
            <a:off x="1727474" y="1699568"/>
            <a:ext cx="5257725" cy="295751"/>
          </a:xfrm>
          <a:prstGeom prst="roundRect">
            <a:avLst>
              <a:gd name="adj" fmla="val 11076"/>
            </a:avLst>
          </a:prstGeom>
          <a:solidFill>
            <a:schemeClr val="bg1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it-IT" sz="1200" dirty="0">
                <a:solidFill>
                  <a:srgbClr val="000000"/>
                </a:solidFill>
                <a:latin typeface="Times New Roman"/>
                <a:cs typeface="Times New Roman"/>
              </a:rPr>
              <a:t>Atteggiamento teoretico-contemplativo</a:t>
            </a:r>
          </a:p>
        </p:txBody>
      </p:sp>
      <p:sp>
        <p:nvSpPr>
          <p:cNvPr id="5" name="Rettangolo arrotondato 4"/>
          <p:cNvSpPr/>
          <p:nvPr/>
        </p:nvSpPr>
        <p:spPr>
          <a:xfrm>
            <a:off x="1727474" y="2193718"/>
            <a:ext cx="2243653" cy="369798"/>
          </a:xfrm>
          <a:prstGeom prst="roundRect">
            <a:avLst>
              <a:gd name="adj" fmla="val 11076"/>
            </a:avLst>
          </a:prstGeom>
          <a:solidFill>
            <a:schemeClr val="bg1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it-IT" sz="1200" dirty="0">
                <a:solidFill>
                  <a:srgbClr val="000000"/>
                </a:solidFill>
                <a:latin typeface="Times New Roman"/>
                <a:cs typeface="Times New Roman"/>
              </a:rPr>
              <a:t>Rivolto al tutto</a:t>
            </a:r>
          </a:p>
        </p:txBody>
      </p:sp>
      <p:sp>
        <p:nvSpPr>
          <p:cNvPr id="7" name="Rettangolo arrotondato 6"/>
          <p:cNvSpPr/>
          <p:nvPr/>
        </p:nvSpPr>
        <p:spPr>
          <a:xfrm>
            <a:off x="1727474" y="2814596"/>
            <a:ext cx="2243653" cy="369798"/>
          </a:xfrm>
          <a:prstGeom prst="roundRect">
            <a:avLst>
              <a:gd name="adj" fmla="val 11076"/>
            </a:avLst>
          </a:prstGeom>
          <a:solidFill>
            <a:schemeClr val="bg1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it-IT" sz="1200" dirty="0">
                <a:solidFill>
                  <a:srgbClr val="000000"/>
                </a:solidFill>
                <a:latin typeface="Times New Roman"/>
                <a:cs typeface="Times New Roman"/>
              </a:rPr>
              <a:t>FILOSOFIA</a:t>
            </a:r>
          </a:p>
        </p:txBody>
      </p:sp>
      <p:sp>
        <p:nvSpPr>
          <p:cNvPr id="8" name="Rettangolo arrotondato 7"/>
          <p:cNvSpPr/>
          <p:nvPr/>
        </p:nvSpPr>
        <p:spPr>
          <a:xfrm>
            <a:off x="1727474" y="3460055"/>
            <a:ext cx="2243653" cy="369798"/>
          </a:xfrm>
          <a:prstGeom prst="roundRect">
            <a:avLst>
              <a:gd name="adj" fmla="val 11076"/>
            </a:avLst>
          </a:prstGeom>
          <a:solidFill>
            <a:schemeClr val="bg1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it-IT" sz="1200" dirty="0">
                <a:solidFill>
                  <a:srgbClr val="000000"/>
                </a:solidFill>
                <a:latin typeface="Times New Roman"/>
                <a:cs typeface="Times New Roman"/>
              </a:rPr>
              <a:t>Libertà dalla filosofia</a:t>
            </a:r>
          </a:p>
        </p:txBody>
      </p:sp>
      <p:sp>
        <p:nvSpPr>
          <p:cNvPr id="9" name="Rettangolo arrotondato 8"/>
          <p:cNvSpPr/>
          <p:nvPr/>
        </p:nvSpPr>
        <p:spPr>
          <a:xfrm>
            <a:off x="5086195" y="2193718"/>
            <a:ext cx="2243653" cy="369798"/>
          </a:xfrm>
          <a:prstGeom prst="roundRect">
            <a:avLst>
              <a:gd name="adj" fmla="val 11076"/>
            </a:avLst>
          </a:prstGeom>
          <a:solidFill>
            <a:schemeClr val="bg1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it-IT" sz="1200" dirty="0">
                <a:solidFill>
                  <a:srgbClr val="000000"/>
                </a:solidFill>
                <a:latin typeface="Times New Roman"/>
                <a:cs typeface="Times New Roman"/>
              </a:rPr>
              <a:t>Rivolto alle parti</a:t>
            </a:r>
          </a:p>
        </p:txBody>
      </p:sp>
      <p:sp>
        <p:nvSpPr>
          <p:cNvPr id="10" name="Rettangolo arrotondato 9"/>
          <p:cNvSpPr/>
          <p:nvPr/>
        </p:nvSpPr>
        <p:spPr>
          <a:xfrm>
            <a:off x="5086195" y="2813339"/>
            <a:ext cx="2243653" cy="369798"/>
          </a:xfrm>
          <a:prstGeom prst="roundRect">
            <a:avLst>
              <a:gd name="adj" fmla="val 11076"/>
            </a:avLst>
          </a:prstGeom>
          <a:solidFill>
            <a:schemeClr val="bg1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it-IT" sz="1200" dirty="0">
                <a:solidFill>
                  <a:srgbClr val="000000"/>
                </a:solidFill>
                <a:latin typeface="Times New Roman"/>
                <a:cs typeface="Times New Roman"/>
              </a:rPr>
              <a:t>SCIENZE ELLENISTICHE</a:t>
            </a:r>
          </a:p>
        </p:txBody>
      </p:sp>
      <p:sp>
        <p:nvSpPr>
          <p:cNvPr id="11" name="Rettangolo arrotondato 10"/>
          <p:cNvSpPr/>
          <p:nvPr/>
        </p:nvSpPr>
        <p:spPr>
          <a:xfrm>
            <a:off x="5086195" y="3460055"/>
            <a:ext cx="2243653" cy="369798"/>
          </a:xfrm>
          <a:prstGeom prst="roundRect">
            <a:avLst>
              <a:gd name="adj" fmla="val 11076"/>
            </a:avLst>
          </a:prstGeom>
          <a:solidFill>
            <a:schemeClr val="bg1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it-IT" sz="1200" dirty="0">
                <a:solidFill>
                  <a:srgbClr val="000000"/>
                </a:solidFill>
                <a:latin typeface="Times New Roman"/>
                <a:cs typeface="Times New Roman"/>
              </a:rPr>
              <a:t>Specializzazione</a:t>
            </a:r>
          </a:p>
        </p:txBody>
      </p:sp>
      <p:sp>
        <p:nvSpPr>
          <p:cNvPr id="12" name="Rettangolo arrotondato 11"/>
          <p:cNvSpPr/>
          <p:nvPr/>
        </p:nvSpPr>
        <p:spPr>
          <a:xfrm>
            <a:off x="5086195" y="4105514"/>
            <a:ext cx="2243653" cy="369798"/>
          </a:xfrm>
          <a:prstGeom prst="roundRect">
            <a:avLst>
              <a:gd name="adj" fmla="val 11076"/>
            </a:avLst>
          </a:prstGeom>
          <a:solidFill>
            <a:schemeClr val="bg1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it-IT" sz="1200" dirty="0">
                <a:solidFill>
                  <a:srgbClr val="000000"/>
                </a:solidFill>
                <a:latin typeface="Times New Roman"/>
                <a:cs typeface="Times New Roman"/>
              </a:rPr>
              <a:t>Libertà dalla religione tradizionale</a:t>
            </a:r>
          </a:p>
        </p:txBody>
      </p:sp>
      <p:sp>
        <p:nvSpPr>
          <p:cNvPr id="13" name="Rettangolo arrotondato 12"/>
          <p:cNvSpPr/>
          <p:nvPr/>
        </p:nvSpPr>
        <p:spPr>
          <a:xfrm>
            <a:off x="474506" y="5082249"/>
            <a:ext cx="4189233" cy="558446"/>
          </a:xfrm>
          <a:prstGeom prst="roundRect">
            <a:avLst>
              <a:gd name="adj" fmla="val 11076"/>
            </a:avLst>
          </a:prstGeom>
          <a:solidFill>
            <a:schemeClr val="bg1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it-IT" sz="1200" dirty="0">
                <a:solidFill>
                  <a:srgbClr val="000000"/>
                </a:solidFill>
                <a:latin typeface="Times New Roman"/>
                <a:cs typeface="Times New Roman"/>
              </a:rPr>
              <a:t>Legame con l’Aristotelismo</a:t>
            </a:r>
          </a:p>
          <a:p>
            <a:pPr algn="ctr"/>
            <a:r>
              <a:rPr lang="it-IT" sz="1200" dirty="0">
                <a:solidFill>
                  <a:srgbClr val="000000"/>
                </a:solidFill>
                <a:latin typeface="Times New Roman"/>
                <a:cs typeface="Times New Roman"/>
              </a:rPr>
              <a:t>Avversione solo nei confronti delle filosofie ellenistiche</a:t>
            </a:r>
          </a:p>
        </p:txBody>
      </p:sp>
      <p:sp>
        <p:nvSpPr>
          <p:cNvPr id="14" name="CasellaDiTesto 13"/>
          <p:cNvSpPr txBox="1"/>
          <p:nvPr/>
        </p:nvSpPr>
        <p:spPr>
          <a:xfrm>
            <a:off x="858567" y="80997"/>
            <a:ext cx="308980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600" dirty="0" smtClean="0">
                <a:solidFill>
                  <a:schemeClr val="bg1"/>
                </a:solidFill>
              </a:rPr>
              <a:t>MAPPA 3. LA SCIENZA ELLENISTICA</a:t>
            </a:r>
            <a:endParaRPr lang="it-IT" sz="1600" dirty="0">
              <a:solidFill>
                <a:schemeClr val="bg1"/>
              </a:solidFill>
            </a:endParaRPr>
          </a:p>
        </p:txBody>
      </p:sp>
      <p:sp>
        <p:nvSpPr>
          <p:cNvPr id="15" name="Anello 14"/>
          <p:cNvSpPr/>
          <p:nvPr/>
        </p:nvSpPr>
        <p:spPr>
          <a:xfrm>
            <a:off x="142621" y="-28430"/>
            <a:ext cx="573942" cy="568636"/>
          </a:xfrm>
          <a:prstGeom prst="donut">
            <a:avLst/>
          </a:prstGeom>
          <a:solidFill>
            <a:srgbClr val="94BEB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3" name="Ovale 2"/>
          <p:cNvSpPr/>
          <p:nvPr/>
        </p:nvSpPr>
        <p:spPr>
          <a:xfrm>
            <a:off x="2248589" y="4220273"/>
            <a:ext cx="718299" cy="635048"/>
          </a:xfrm>
          <a:prstGeom prst="ellipse">
            <a:avLst/>
          </a:prstGeom>
          <a:solidFill>
            <a:srgbClr val="94BEB5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rgbClr val="000000"/>
                </a:solidFill>
              </a:rPr>
              <a:t>ma</a:t>
            </a:r>
            <a:endParaRPr lang="it-IT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5903366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sellaDiTesto 5"/>
          <p:cNvSpPr txBox="1"/>
          <p:nvPr/>
        </p:nvSpPr>
        <p:spPr>
          <a:xfrm>
            <a:off x="6711620" y="93206"/>
            <a:ext cx="183004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100" dirty="0" smtClean="0"/>
              <a:t>Capitolo 16 – il </a:t>
            </a:r>
            <a:r>
              <a:rPr lang="it-IT" sz="1100" dirty="0" err="1" smtClean="0"/>
              <a:t>neostoicismo</a:t>
            </a:r>
            <a:endParaRPr lang="it-IT" sz="1100" dirty="0"/>
          </a:p>
        </p:txBody>
      </p:sp>
      <p:sp>
        <p:nvSpPr>
          <p:cNvPr id="5" name="Rettangolo 4"/>
          <p:cNvSpPr/>
          <p:nvPr/>
        </p:nvSpPr>
        <p:spPr>
          <a:xfrm>
            <a:off x="256045" y="496888"/>
            <a:ext cx="8610864" cy="6056311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Questa mappa concettuale</a:t>
            </a:r>
          </a:p>
          <a:p>
            <a:pPr algn="ctr"/>
            <a:r>
              <a:rPr lang="it-IT" dirty="0" smtClean="0">
                <a:solidFill>
                  <a:srgbClr val="000000"/>
                </a:solidFill>
              </a:rPr>
              <a:t>non è stata inserita nella versione dimostrativa</a:t>
            </a:r>
            <a:endParaRPr lang="it-IT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9749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arrotondato 4"/>
          <p:cNvSpPr/>
          <p:nvPr/>
        </p:nvSpPr>
        <p:spPr>
          <a:xfrm>
            <a:off x="566255" y="2142803"/>
            <a:ext cx="2300166" cy="525780"/>
          </a:xfrm>
          <a:prstGeom prst="roundRect">
            <a:avLst>
              <a:gd name="adj" fmla="val 11076"/>
            </a:avLst>
          </a:prstGeom>
          <a:solidFill>
            <a:schemeClr val="bg1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it-IT" sz="130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Universale dinamismo</a:t>
            </a:r>
            <a:br>
              <a:rPr lang="it-IT" sz="1300" b="1" dirty="0" smtClean="0">
                <a:solidFill>
                  <a:srgbClr val="000000"/>
                </a:solidFill>
                <a:latin typeface="Times New Roman"/>
                <a:cs typeface="Times New Roman"/>
              </a:rPr>
            </a:br>
            <a:r>
              <a:rPr lang="it-IT" sz="130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delle cose</a:t>
            </a:r>
          </a:p>
        </p:txBody>
      </p:sp>
      <p:sp>
        <p:nvSpPr>
          <p:cNvPr id="7" name="Rettangolo arrotondato 6"/>
          <p:cNvSpPr/>
          <p:nvPr/>
        </p:nvSpPr>
        <p:spPr>
          <a:xfrm>
            <a:off x="3072384" y="2142804"/>
            <a:ext cx="2300166" cy="525780"/>
          </a:xfrm>
          <a:prstGeom prst="roundRect">
            <a:avLst>
              <a:gd name="adj" fmla="val 11076"/>
            </a:avLst>
          </a:prstGeom>
          <a:solidFill>
            <a:schemeClr val="bg1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it-IT" sz="130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Il divenire è un passare</a:t>
            </a:r>
            <a:br>
              <a:rPr lang="it-IT" sz="1300" b="1" dirty="0" smtClean="0">
                <a:solidFill>
                  <a:srgbClr val="000000"/>
                </a:solidFill>
                <a:latin typeface="Times New Roman"/>
                <a:cs typeface="Times New Roman"/>
              </a:rPr>
            </a:br>
            <a:r>
              <a:rPr lang="it-IT" sz="130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da un contrario all’altro</a:t>
            </a:r>
          </a:p>
        </p:txBody>
      </p:sp>
      <p:sp>
        <p:nvSpPr>
          <p:cNvPr id="8" name="Rettangolo arrotondato 7"/>
          <p:cNvSpPr/>
          <p:nvPr/>
        </p:nvSpPr>
        <p:spPr>
          <a:xfrm>
            <a:off x="5561537" y="2142804"/>
            <a:ext cx="2300166" cy="525780"/>
          </a:xfrm>
          <a:prstGeom prst="roundRect">
            <a:avLst>
              <a:gd name="adj" fmla="val 11076"/>
            </a:avLst>
          </a:prstGeom>
          <a:solidFill>
            <a:schemeClr val="bg1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it-IT" sz="130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Il principio è</a:t>
            </a:r>
            <a:br>
              <a:rPr lang="it-IT" sz="1300" b="1" dirty="0" smtClean="0">
                <a:solidFill>
                  <a:srgbClr val="000000"/>
                </a:solidFill>
                <a:latin typeface="Times New Roman"/>
                <a:cs typeface="Times New Roman"/>
              </a:rPr>
            </a:br>
            <a:r>
              <a:rPr lang="it-IT" sz="130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l’armonia dei contrari</a:t>
            </a:r>
          </a:p>
        </p:txBody>
      </p:sp>
      <p:sp>
        <p:nvSpPr>
          <p:cNvPr id="9" name="Rettangolo arrotondato 8"/>
          <p:cNvSpPr/>
          <p:nvPr/>
        </p:nvSpPr>
        <p:spPr>
          <a:xfrm>
            <a:off x="4382922" y="3459074"/>
            <a:ext cx="1440000" cy="312182"/>
          </a:xfrm>
          <a:prstGeom prst="roundRect">
            <a:avLst>
              <a:gd name="adj" fmla="val 11076"/>
            </a:avLst>
          </a:prstGeom>
          <a:solidFill>
            <a:srgbClr val="94BEB5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it-IT" sz="130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È divino</a:t>
            </a:r>
          </a:p>
        </p:txBody>
      </p:sp>
      <p:sp>
        <p:nvSpPr>
          <p:cNvPr id="10" name="Rettangolo arrotondato 9"/>
          <p:cNvSpPr/>
          <p:nvPr/>
        </p:nvSpPr>
        <p:spPr>
          <a:xfrm>
            <a:off x="5991620" y="3459074"/>
            <a:ext cx="1439999" cy="312182"/>
          </a:xfrm>
          <a:prstGeom prst="roundRect">
            <a:avLst>
              <a:gd name="adj" fmla="val 11076"/>
            </a:avLst>
          </a:prstGeom>
          <a:solidFill>
            <a:srgbClr val="94BEB5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it-IT" sz="130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È fuoco</a:t>
            </a:r>
          </a:p>
        </p:txBody>
      </p:sp>
      <p:sp>
        <p:nvSpPr>
          <p:cNvPr id="11" name="Rettangolo arrotondato 10"/>
          <p:cNvSpPr/>
          <p:nvPr/>
        </p:nvSpPr>
        <p:spPr>
          <a:xfrm>
            <a:off x="7600316" y="3459074"/>
            <a:ext cx="1440000" cy="739378"/>
          </a:xfrm>
          <a:prstGeom prst="roundRect">
            <a:avLst>
              <a:gd name="adj" fmla="val 11076"/>
            </a:avLst>
          </a:prstGeom>
          <a:solidFill>
            <a:srgbClr val="94BEB5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it-IT" sz="130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È Logos,</a:t>
            </a:r>
          </a:p>
          <a:p>
            <a:pPr algn="ctr"/>
            <a:r>
              <a:rPr lang="it-IT" sz="1300" b="1" dirty="0">
                <a:solidFill>
                  <a:srgbClr val="000000"/>
                </a:solidFill>
                <a:latin typeface="Times New Roman"/>
                <a:cs typeface="Times New Roman"/>
              </a:rPr>
              <a:t>i</a:t>
            </a:r>
            <a:r>
              <a:rPr lang="it-IT" sz="130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ntelligenza,</a:t>
            </a:r>
          </a:p>
          <a:p>
            <a:pPr algn="ctr"/>
            <a:r>
              <a:rPr lang="it-IT" sz="130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legge razionale</a:t>
            </a:r>
          </a:p>
        </p:txBody>
      </p:sp>
      <p:cxnSp>
        <p:nvCxnSpPr>
          <p:cNvPr id="12" name="Connettore 4 11"/>
          <p:cNvCxnSpPr>
            <a:stCxn id="8" idx="2"/>
            <a:endCxn id="9" idx="0"/>
          </p:cNvCxnSpPr>
          <p:nvPr/>
        </p:nvCxnSpPr>
        <p:spPr>
          <a:xfrm rot="5400000">
            <a:off x="5512026" y="2259480"/>
            <a:ext cx="790490" cy="1608698"/>
          </a:xfrm>
          <a:prstGeom prst="bentConnector3">
            <a:avLst/>
          </a:prstGeom>
          <a:ln w="38100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Connettore 4 13"/>
          <p:cNvCxnSpPr>
            <a:stCxn id="8" idx="2"/>
            <a:endCxn id="10" idx="0"/>
          </p:cNvCxnSpPr>
          <p:nvPr/>
        </p:nvCxnSpPr>
        <p:spPr>
          <a:xfrm rot="5400000">
            <a:off x="6316375" y="3063829"/>
            <a:ext cx="790490" cy="12700"/>
          </a:xfrm>
          <a:prstGeom prst="bentConnector3">
            <a:avLst/>
          </a:prstGeom>
          <a:ln w="38100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4 15"/>
          <p:cNvCxnSpPr>
            <a:stCxn id="8" idx="2"/>
            <a:endCxn id="11" idx="0"/>
          </p:cNvCxnSpPr>
          <p:nvPr/>
        </p:nvCxnSpPr>
        <p:spPr>
          <a:xfrm rot="16200000" flipH="1">
            <a:off x="7120723" y="2259481"/>
            <a:ext cx="790490" cy="1608696"/>
          </a:xfrm>
          <a:prstGeom prst="bentConnector3">
            <a:avLst>
              <a:gd name="adj1" fmla="val 50000"/>
            </a:avLst>
          </a:prstGeom>
          <a:ln w="38100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CasellaDiTesto 12"/>
          <p:cNvSpPr txBox="1"/>
          <p:nvPr/>
        </p:nvSpPr>
        <p:spPr>
          <a:xfrm>
            <a:off x="858567" y="80997"/>
            <a:ext cx="344276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600" dirty="0">
                <a:solidFill>
                  <a:schemeClr val="bg1"/>
                </a:solidFill>
              </a:rPr>
              <a:t>Mappa 2. Eraclito (Efeso, IV-V sec. a.C.)</a:t>
            </a:r>
          </a:p>
        </p:txBody>
      </p:sp>
      <p:sp>
        <p:nvSpPr>
          <p:cNvPr id="15" name="Anello 14"/>
          <p:cNvSpPr/>
          <p:nvPr/>
        </p:nvSpPr>
        <p:spPr>
          <a:xfrm>
            <a:off x="142621" y="24930"/>
            <a:ext cx="573942" cy="568636"/>
          </a:xfrm>
          <a:prstGeom prst="donut">
            <a:avLst/>
          </a:prstGeom>
          <a:solidFill>
            <a:srgbClr val="94BEB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64139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sellaDiTesto 5"/>
          <p:cNvSpPr txBox="1"/>
          <p:nvPr/>
        </p:nvSpPr>
        <p:spPr>
          <a:xfrm>
            <a:off x="6711620" y="93206"/>
            <a:ext cx="183004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100" dirty="0" smtClean="0"/>
              <a:t>Capitolo 16 – il </a:t>
            </a:r>
            <a:r>
              <a:rPr lang="it-IT" sz="1100" dirty="0" err="1" smtClean="0"/>
              <a:t>neostoicismo</a:t>
            </a:r>
            <a:endParaRPr lang="it-IT" sz="1100" dirty="0"/>
          </a:p>
        </p:txBody>
      </p:sp>
      <p:sp>
        <p:nvSpPr>
          <p:cNvPr id="5" name="Rettangolo 4"/>
          <p:cNvSpPr/>
          <p:nvPr/>
        </p:nvSpPr>
        <p:spPr>
          <a:xfrm>
            <a:off x="256045" y="496888"/>
            <a:ext cx="8610864" cy="6056311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Questa mappa concettuale</a:t>
            </a:r>
          </a:p>
          <a:p>
            <a:pPr algn="ctr"/>
            <a:r>
              <a:rPr lang="it-IT" dirty="0" smtClean="0">
                <a:solidFill>
                  <a:srgbClr val="000000"/>
                </a:solidFill>
              </a:rPr>
              <a:t>non è stata inserita nella versione dimostrativa</a:t>
            </a:r>
            <a:endParaRPr lang="it-IT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5249768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sellaDiTesto 5"/>
          <p:cNvSpPr txBox="1"/>
          <p:nvPr/>
        </p:nvSpPr>
        <p:spPr>
          <a:xfrm>
            <a:off x="6711620" y="93206"/>
            <a:ext cx="183004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100" dirty="0" smtClean="0"/>
              <a:t>Capitolo 16 – il </a:t>
            </a:r>
            <a:r>
              <a:rPr lang="it-IT" sz="1100" dirty="0" err="1" smtClean="0"/>
              <a:t>neostoicismo</a:t>
            </a:r>
            <a:endParaRPr lang="it-IT" sz="1100" dirty="0"/>
          </a:p>
        </p:txBody>
      </p:sp>
      <p:sp>
        <p:nvSpPr>
          <p:cNvPr id="5" name="Rettangolo 4"/>
          <p:cNvSpPr/>
          <p:nvPr/>
        </p:nvSpPr>
        <p:spPr>
          <a:xfrm>
            <a:off x="256045" y="496888"/>
            <a:ext cx="8610864" cy="6056311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Questa mappa concettuale</a:t>
            </a:r>
          </a:p>
          <a:p>
            <a:pPr algn="ctr"/>
            <a:r>
              <a:rPr lang="it-IT" dirty="0" smtClean="0">
                <a:solidFill>
                  <a:srgbClr val="000000"/>
                </a:solidFill>
              </a:rPr>
              <a:t>non è stata inserita nella versione dimostrativa</a:t>
            </a:r>
            <a:endParaRPr lang="it-IT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164389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sellaDiTesto 5"/>
          <p:cNvSpPr txBox="1"/>
          <p:nvPr/>
        </p:nvSpPr>
        <p:spPr>
          <a:xfrm>
            <a:off x="6711620" y="93206"/>
            <a:ext cx="242674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100" dirty="0" smtClean="0"/>
              <a:t>Capitolo 17 – Le scuole in età imperiale</a:t>
            </a:r>
            <a:endParaRPr lang="it-IT" sz="1100" dirty="0"/>
          </a:p>
        </p:txBody>
      </p:sp>
      <p:sp>
        <p:nvSpPr>
          <p:cNvPr id="5" name="Rettangolo 4"/>
          <p:cNvSpPr/>
          <p:nvPr/>
        </p:nvSpPr>
        <p:spPr>
          <a:xfrm>
            <a:off x="256045" y="496888"/>
            <a:ext cx="8610864" cy="6056311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Questa mappa concettuale</a:t>
            </a:r>
          </a:p>
          <a:p>
            <a:pPr algn="ctr"/>
            <a:r>
              <a:rPr lang="it-IT" dirty="0" smtClean="0">
                <a:solidFill>
                  <a:srgbClr val="000000"/>
                </a:solidFill>
              </a:rPr>
              <a:t>non è stata inserita nella versione dimostrativa</a:t>
            </a:r>
            <a:endParaRPr lang="it-IT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6876993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858567" y="92979"/>
            <a:ext cx="405000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600" dirty="0" smtClean="0">
                <a:solidFill>
                  <a:schemeClr val="bg1"/>
                </a:solidFill>
              </a:rPr>
              <a:t>MAPPA 2. LA RINASCITA DELL’ARISTOTELISMO</a:t>
            </a:r>
            <a:endParaRPr lang="it-IT" sz="1600" dirty="0">
              <a:solidFill>
                <a:schemeClr val="bg1"/>
              </a:solidFill>
            </a:endParaRPr>
          </a:p>
        </p:txBody>
      </p:sp>
      <p:sp>
        <p:nvSpPr>
          <p:cNvPr id="5" name="Anello 4"/>
          <p:cNvSpPr/>
          <p:nvPr/>
        </p:nvSpPr>
        <p:spPr>
          <a:xfrm>
            <a:off x="142621" y="31480"/>
            <a:ext cx="444416" cy="447981"/>
          </a:xfrm>
          <a:prstGeom prst="donut">
            <a:avLst/>
          </a:prstGeom>
          <a:solidFill>
            <a:srgbClr val="94BEB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7" name="Rettangolo arrotondato 6"/>
          <p:cNvSpPr/>
          <p:nvPr/>
        </p:nvSpPr>
        <p:spPr>
          <a:xfrm>
            <a:off x="284573" y="896932"/>
            <a:ext cx="3660925" cy="360000"/>
          </a:xfrm>
          <a:prstGeom prst="roundRect">
            <a:avLst>
              <a:gd name="adj" fmla="val 11076"/>
            </a:avLst>
          </a:prstGeom>
          <a:solidFill>
            <a:schemeClr val="bg1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it-IT" sz="1200" dirty="0">
                <a:solidFill>
                  <a:srgbClr val="000000"/>
                </a:solidFill>
                <a:latin typeface="Arial"/>
                <a:cs typeface="Arial"/>
              </a:rPr>
              <a:t>Nascita del </a:t>
            </a:r>
            <a:r>
              <a:rPr lang="it-IT" sz="1200" i="1" dirty="0">
                <a:solidFill>
                  <a:srgbClr val="000000"/>
                </a:solidFill>
                <a:latin typeface="Arial"/>
                <a:cs typeface="Arial"/>
              </a:rPr>
              <a:t>Commentario</a:t>
            </a:r>
          </a:p>
        </p:txBody>
      </p:sp>
      <p:sp>
        <p:nvSpPr>
          <p:cNvPr id="8" name="Rettangolo arrotondato 7"/>
          <p:cNvSpPr/>
          <p:nvPr/>
        </p:nvSpPr>
        <p:spPr>
          <a:xfrm>
            <a:off x="4998956" y="896932"/>
            <a:ext cx="3660925" cy="360000"/>
          </a:xfrm>
          <a:prstGeom prst="roundRect">
            <a:avLst>
              <a:gd name="adj" fmla="val 11076"/>
            </a:avLst>
          </a:prstGeom>
          <a:solidFill>
            <a:schemeClr val="bg1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it-IT" sz="1200" dirty="0">
                <a:solidFill>
                  <a:srgbClr val="000000"/>
                </a:solidFill>
                <a:latin typeface="Arial"/>
                <a:cs typeface="Arial"/>
              </a:rPr>
              <a:t>Sistemazione del </a:t>
            </a:r>
            <a:r>
              <a:rPr lang="it-IT" sz="1200" i="1" dirty="0">
                <a:solidFill>
                  <a:srgbClr val="000000"/>
                </a:solidFill>
                <a:latin typeface="Arial"/>
                <a:cs typeface="Arial"/>
              </a:rPr>
              <a:t>Corpus </a:t>
            </a:r>
            <a:r>
              <a:rPr lang="it-IT" sz="1200" i="1" dirty="0" err="1">
                <a:solidFill>
                  <a:srgbClr val="000000"/>
                </a:solidFill>
                <a:latin typeface="Arial"/>
                <a:cs typeface="Arial"/>
              </a:rPr>
              <a:t>Aristotelicum</a:t>
            </a:r>
            <a:endParaRPr lang="it-IT" sz="1200" i="1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9" name="Rettangolo arrotondato 8"/>
          <p:cNvSpPr/>
          <p:nvPr/>
        </p:nvSpPr>
        <p:spPr>
          <a:xfrm>
            <a:off x="4998956" y="2331548"/>
            <a:ext cx="3660925" cy="360000"/>
          </a:xfrm>
          <a:prstGeom prst="roundRect">
            <a:avLst>
              <a:gd name="adj" fmla="val 11076"/>
            </a:avLst>
          </a:prstGeom>
          <a:solidFill>
            <a:schemeClr val="bg1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it-IT" sz="1200" dirty="0">
                <a:solidFill>
                  <a:srgbClr val="000000"/>
                </a:solidFill>
                <a:latin typeface="Arial"/>
                <a:cs typeface="Arial"/>
              </a:rPr>
              <a:t>Intelletto acquisito</a:t>
            </a:r>
          </a:p>
        </p:txBody>
      </p:sp>
      <p:sp>
        <p:nvSpPr>
          <p:cNvPr id="10" name="Rettangolo arrotondato 9"/>
          <p:cNvSpPr/>
          <p:nvPr/>
        </p:nvSpPr>
        <p:spPr>
          <a:xfrm>
            <a:off x="379770" y="2331548"/>
            <a:ext cx="3660925" cy="360000"/>
          </a:xfrm>
          <a:prstGeom prst="roundRect">
            <a:avLst>
              <a:gd name="adj" fmla="val 11076"/>
            </a:avLst>
          </a:prstGeom>
          <a:solidFill>
            <a:schemeClr val="bg1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it-IT" sz="1200" dirty="0">
                <a:solidFill>
                  <a:srgbClr val="000000"/>
                </a:solidFill>
                <a:latin typeface="Arial"/>
                <a:cs typeface="Arial"/>
              </a:rPr>
              <a:t>Intelletto materiale</a:t>
            </a:r>
          </a:p>
        </p:txBody>
      </p:sp>
      <p:sp>
        <p:nvSpPr>
          <p:cNvPr id="11" name="Rettangolo arrotondato 10"/>
          <p:cNvSpPr/>
          <p:nvPr/>
        </p:nvSpPr>
        <p:spPr>
          <a:xfrm>
            <a:off x="3150099" y="1638241"/>
            <a:ext cx="2687227" cy="520701"/>
          </a:xfrm>
          <a:prstGeom prst="roundRect">
            <a:avLst>
              <a:gd name="adj" fmla="val 11076"/>
            </a:avLst>
          </a:prstGeom>
          <a:solidFill>
            <a:schemeClr val="bg1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it-IT" sz="1200" b="1" dirty="0">
                <a:solidFill>
                  <a:srgbClr val="A23B6A"/>
                </a:solidFill>
                <a:latin typeface="Arial"/>
                <a:cs typeface="Arial"/>
              </a:rPr>
              <a:t>Alessandro di Afrodisia</a:t>
            </a:r>
          </a:p>
          <a:p>
            <a:pPr algn="ctr"/>
            <a:r>
              <a:rPr lang="it-IT" sz="1200" dirty="0">
                <a:solidFill>
                  <a:srgbClr val="000000"/>
                </a:solidFill>
                <a:latin typeface="Arial"/>
                <a:cs typeface="Arial"/>
              </a:rPr>
              <a:t>(</a:t>
            </a:r>
            <a:r>
              <a:rPr lang="it-IT" sz="1200" dirty="0" smtClean="0">
                <a:solidFill>
                  <a:srgbClr val="000000"/>
                </a:solidFill>
                <a:latin typeface="Arial"/>
                <a:cs typeface="Arial"/>
              </a:rPr>
              <a:t>II-III </a:t>
            </a:r>
            <a:r>
              <a:rPr lang="it-IT" sz="1200" dirty="0">
                <a:solidFill>
                  <a:srgbClr val="000000"/>
                </a:solidFill>
                <a:latin typeface="Arial"/>
                <a:cs typeface="Arial"/>
              </a:rPr>
              <a:t>sec. d.C.)</a:t>
            </a:r>
          </a:p>
        </p:txBody>
      </p:sp>
      <p:sp>
        <p:nvSpPr>
          <p:cNvPr id="12" name="Rettangolo arrotondato 11"/>
          <p:cNvSpPr/>
          <p:nvPr/>
        </p:nvSpPr>
        <p:spPr>
          <a:xfrm>
            <a:off x="2660761" y="3088069"/>
            <a:ext cx="3660925" cy="360000"/>
          </a:xfrm>
          <a:prstGeom prst="roundRect">
            <a:avLst>
              <a:gd name="adj" fmla="val 11076"/>
            </a:avLst>
          </a:prstGeom>
          <a:solidFill>
            <a:schemeClr val="bg1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it-IT" sz="1200" b="1" dirty="0">
                <a:solidFill>
                  <a:srgbClr val="000000"/>
                </a:solidFill>
                <a:latin typeface="Arial"/>
                <a:cs typeface="Arial"/>
              </a:rPr>
              <a:t>Intelletto agente</a:t>
            </a:r>
          </a:p>
        </p:txBody>
      </p:sp>
      <p:sp>
        <p:nvSpPr>
          <p:cNvPr id="13" name="Rettangolo arrotondato 12"/>
          <p:cNvSpPr/>
          <p:nvPr/>
        </p:nvSpPr>
        <p:spPr>
          <a:xfrm>
            <a:off x="725010" y="3630544"/>
            <a:ext cx="3307113" cy="1079130"/>
          </a:xfrm>
          <a:prstGeom prst="roundRect">
            <a:avLst>
              <a:gd name="adj" fmla="val 11076"/>
            </a:avLst>
          </a:prstGeom>
          <a:solidFill>
            <a:schemeClr val="bg1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it-IT" sz="1200" dirty="0">
                <a:solidFill>
                  <a:srgbClr val="000000"/>
                </a:solidFill>
                <a:latin typeface="Arial"/>
                <a:cs typeface="Arial"/>
              </a:rPr>
              <a:t>Unico per tutti gli uomini</a:t>
            </a:r>
          </a:p>
          <a:p>
            <a:pPr algn="ctr"/>
            <a:r>
              <a:rPr lang="it-IT" sz="1200" dirty="0">
                <a:solidFill>
                  <a:srgbClr val="000000"/>
                </a:solidFill>
                <a:latin typeface="Arial"/>
                <a:cs typeface="Arial"/>
              </a:rPr>
              <a:t>Coincidente con Dio</a:t>
            </a:r>
          </a:p>
        </p:txBody>
      </p:sp>
      <p:sp>
        <p:nvSpPr>
          <p:cNvPr id="14" name="Rettangolo arrotondato 13"/>
          <p:cNvSpPr/>
          <p:nvPr/>
        </p:nvSpPr>
        <p:spPr>
          <a:xfrm>
            <a:off x="4998956" y="3647325"/>
            <a:ext cx="3307113" cy="1079130"/>
          </a:xfrm>
          <a:prstGeom prst="roundRect">
            <a:avLst>
              <a:gd name="adj" fmla="val 11076"/>
            </a:avLst>
          </a:prstGeom>
          <a:solidFill>
            <a:schemeClr val="bg1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it-IT" sz="1200" b="1" dirty="0">
                <a:solidFill>
                  <a:srgbClr val="000000"/>
                </a:solidFill>
                <a:latin typeface="Arial"/>
                <a:cs typeface="Arial"/>
              </a:rPr>
              <a:t>Intellegibile supremo</a:t>
            </a:r>
          </a:p>
          <a:p>
            <a:pPr algn="ctr"/>
            <a:r>
              <a:rPr lang="it-IT" sz="1200" dirty="0">
                <a:solidFill>
                  <a:srgbClr val="000000"/>
                </a:solidFill>
                <a:latin typeface="Arial"/>
                <a:cs typeface="Arial"/>
              </a:rPr>
              <a:t>Causa dell’intellegibilità di tutte le cose</a:t>
            </a:r>
          </a:p>
          <a:p>
            <a:pPr algn="ctr"/>
            <a:r>
              <a:rPr lang="it-IT" sz="1200" b="1" dirty="0">
                <a:solidFill>
                  <a:srgbClr val="000000"/>
                </a:solidFill>
                <a:latin typeface="Arial"/>
                <a:cs typeface="Arial"/>
              </a:rPr>
              <a:t>Intelletto supremo</a:t>
            </a:r>
          </a:p>
          <a:p>
            <a:pPr algn="ctr"/>
            <a:r>
              <a:rPr lang="it-IT" sz="1200" dirty="0">
                <a:solidFill>
                  <a:srgbClr val="000000"/>
                </a:solidFill>
                <a:latin typeface="Arial"/>
                <a:cs typeface="Arial"/>
              </a:rPr>
              <a:t>(Pensiero di pensiero)</a:t>
            </a:r>
          </a:p>
          <a:p>
            <a:pPr algn="ctr"/>
            <a:r>
              <a:rPr lang="it-IT" sz="1200" dirty="0">
                <a:solidFill>
                  <a:srgbClr val="000000"/>
                </a:solidFill>
                <a:latin typeface="Arial"/>
                <a:cs typeface="Arial"/>
              </a:rPr>
              <a:t>Causa dell’intelletto astrattivo</a:t>
            </a:r>
          </a:p>
        </p:txBody>
      </p:sp>
      <p:sp>
        <p:nvSpPr>
          <p:cNvPr id="15" name="Rettangolo arrotondato 14"/>
          <p:cNvSpPr/>
          <p:nvPr/>
        </p:nvSpPr>
        <p:spPr>
          <a:xfrm>
            <a:off x="722669" y="5792571"/>
            <a:ext cx="3311994" cy="539999"/>
          </a:xfrm>
          <a:prstGeom prst="roundRect">
            <a:avLst>
              <a:gd name="adj" fmla="val 11076"/>
            </a:avLst>
          </a:prstGeom>
          <a:solidFill>
            <a:schemeClr val="bg1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it-IT" sz="1200" dirty="0">
                <a:solidFill>
                  <a:srgbClr val="000000"/>
                </a:solidFill>
                <a:latin typeface="Arial"/>
                <a:cs typeface="Arial"/>
              </a:rPr>
              <a:t>Partecipazione dell’intelletto umano</a:t>
            </a:r>
          </a:p>
          <a:p>
            <a:pPr algn="ctr"/>
            <a:r>
              <a:rPr lang="it-IT" sz="1200" dirty="0">
                <a:solidFill>
                  <a:srgbClr val="000000"/>
                </a:solidFill>
                <a:latin typeface="Arial"/>
                <a:cs typeface="Arial"/>
              </a:rPr>
              <a:t>all’intelletto divino</a:t>
            </a:r>
          </a:p>
        </p:txBody>
      </p:sp>
      <p:cxnSp>
        <p:nvCxnSpPr>
          <p:cNvPr id="17" name="Connettore 4 16"/>
          <p:cNvCxnSpPr>
            <a:stCxn id="12" idx="1"/>
            <a:endCxn id="10" idx="2"/>
          </p:cNvCxnSpPr>
          <p:nvPr/>
        </p:nvCxnSpPr>
        <p:spPr>
          <a:xfrm rot="10800000">
            <a:off x="2210233" y="2691549"/>
            <a:ext cx="450528" cy="576521"/>
          </a:xfrm>
          <a:prstGeom prst="bentConnector2">
            <a:avLst/>
          </a:prstGeom>
          <a:ln w="28575" cmpd="sng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Connettore 4 18"/>
          <p:cNvCxnSpPr>
            <a:stCxn id="12" idx="3"/>
            <a:endCxn id="9" idx="2"/>
          </p:cNvCxnSpPr>
          <p:nvPr/>
        </p:nvCxnSpPr>
        <p:spPr>
          <a:xfrm flipV="1">
            <a:off x="6321686" y="2691548"/>
            <a:ext cx="507733" cy="576521"/>
          </a:xfrm>
          <a:prstGeom prst="bentConnector2">
            <a:avLst/>
          </a:prstGeom>
          <a:ln w="28575" cmpd="sng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Connettore 2 21"/>
          <p:cNvCxnSpPr>
            <a:stCxn id="13" idx="2"/>
            <a:endCxn id="15" idx="0"/>
          </p:cNvCxnSpPr>
          <p:nvPr/>
        </p:nvCxnSpPr>
        <p:spPr>
          <a:xfrm>
            <a:off x="2378567" y="4709674"/>
            <a:ext cx="99" cy="1082897"/>
          </a:xfrm>
          <a:prstGeom prst="straightConnector1">
            <a:avLst/>
          </a:prstGeom>
          <a:ln w="28575" cmpd="sng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Rettangolo arrotondato 24"/>
          <p:cNvSpPr/>
          <p:nvPr/>
        </p:nvSpPr>
        <p:spPr>
          <a:xfrm>
            <a:off x="198263" y="1491809"/>
            <a:ext cx="8679105" cy="4968582"/>
          </a:xfrm>
          <a:prstGeom prst="roundRect">
            <a:avLst>
              <a:gd name="adj" fmla="val 7974"/>
            </a:avLst>
          </a:prstGeom>
          <a:noFill/>
          <a:ln>
            <a:solidFill>
              <a:srgbClr val="A23B6A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8" name="Rettangolo arrotondato 27"/>
          <p:cNvSpPr/>
          <p:nvPr/>
        </p:nvSpPr>
        <p:spPr>
          <a:xfrm>
            <a:off x="4994069" y="5780242"/>
            <a:ext cx="3312000" cy="539999"/>
          </a:xfrm>
          <a:prstGeom prst="roundRect">
            <a:avLst>
              <a:gd name="adj" fmla="val 11076"/>
            </a:avLst>
          </a:prstGeom>
          <a:solidFill>
            <a:schemeClr val="bg1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it-IT" sz="1200" dirty="0">
                <a:solidFill>
                  <a:srgbClr val="000000"/>
                </a:solidFill>
                <a:latin typeface="Arial"/>
                <a:cs typeface="Arial"/>
              </a:rPr>
              <a:t>Vicinanza con il Platonismo</a:t>
            </a:r>
          </a:p>
        </p:txBody>
      </p:sp>
      <p:sp>
        <p:nvSpPr>
          <p:cNvPr id="29" name="Ovale 28"/>
          <p:cNvSpPr/>
          <p:nvPr/>
        </p:nvSpPr>
        <p:spPr>
          <a:xfrm>
            <a:off x="235253" y="2835668"/>
            <a:ext cx="8592795" cy="2796626"/>
          </a:xfrm>
          <a:prstGeom prst="ellipse">
            <a:avLst/>
          </a:prstGeom>
          <a:noFill/>
          <a:ln w="28575" cmpd="sng">
            <a:solidFill>
              <a:srgbClr val="9DC0B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59146222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858567" y="92979"/>
            <a:ext cx="296838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600" dirty="0" smtClean="0">
                <a:solidFill>
                  <a:schemeClr val="bg1"/>
                </a:solidFill>
              </a:rPr>
              <a:t>MAPPA </a:t>
            </a:r>
            <a:r>
              <a:rPr lang="it-IT" sz="1600" dirty="0">
                <a:solidFill>
                  <a:schemeClr val="bg1"/>
                </a:solidFill>
              </a:rPr>
              <a:t>3</a:t>
            </a:r>
            <a:r>
              <a:rPr lang="it-IT" sz="1600" dirty="0" smtClean="0">
                <a:solidFill>
                  <a:schemeClr val="bg1"/>
                </a:solidFill>
              </a:rPr>
              <a:t>. IL MEDIOPLATONISMO</a:t>
            </a:r>
            <a:endParaRPr lang="it-IT" sz="1600" dirty="0">
              <a:solidFill>
                <a:schemeClr val="bg1"/>
              </a:solidFill>
            </a:endParaRPr>
          </a:p>
        </p:txBody>
      </p:sp>
      <p:sp>
        <p:nvSpPr>
          <p:cNvPr id="5" name="Anello 4"/>
          <p:cNvSpPr/>
          <p:nvPr/>
        </p:nvSpPr>
        <p:spPr>
          <a:xfrm>
            <a:off x="142621" y="31480"/>
            <a:ext cx="444416" cy="447981"/>
          </a:xfrm>
          <a:prstGeom prst="donut">
            <a:avLst/>
          </a:prstGeom>
          <a:solidFill>
            <a:srgbClr val="94BEB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7" name="Rettangolo arrotondato 6"/>
          <p:cNvSpPr/>
          <p:nvPr/>
        </p:nvSpPr>
        <p:spPr>
          <a:xfrm>
            <a:off x="3137769" y="1117413"/>
            <a:ext cx="2687227" cy="520701"/>
          </a:xfrm>
          <a:prstGeom prst="roundRect">
            <a:avLst>
              <a:gd name="adj" fmla="val 11076"/>
            </a:avLst>
          </a:prstGeom>
          <a:solidFill>
            <a:schemeClr val="bg1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it-IT" sz="1200" b="1" dirty="0" err="1">
                <a:solidFill>
                  <a:srgbClr val="A23B6A"/>
                </a:solidFill>
                <a:latin typeface="Arial"/>
                <a:cs typeface="Arial"/>
              </a:rPr>
              <a:t>Medioplatonismo</a:t>
            </a:r>
            <a:endParaRPr lang="it-IT" sz="1200" b="1" dirty="0">
              <a:solidFill>
                <a:srgbClr val="A23B6A"/>
              </a:solidFill>
              <a:latin typeface="Arial"/>
              <a:cs typeface="Arial"/>
            </a:endParaRPr>
          </a:p>
          <a:p>
            <a:pPr algn="ctr"/>
            <a:r>
              <a:rPr lang="it-IT" sz="1200" dirty="0">
                <a:solidFill>
                  <a:srgbClr val="000000"/>
                </a:solidFill>
                <a:latin typeface="Arial"/>
                <a:cs typeface="Arial"/>
              </a:rPr>
              <a:t>(I-II sec. d.C.)</a:t>
            </a:r>
          </a:p>
        </p:txBody>
      </p:sp>
      <p:sp>
        <p:nvSpPr>
          <p:cNvPr id="8" name="Rettangolo arrotondato 7"/>
          <p:cNvSpPr/>
          <p:nvPr/>
        </p:nvSpPr>
        <p:spPr>
          <a:xfrm>
            <a:off x="284573" y="1895581"/>
            <a:ext cx="2687227" cy="520701"/>
          </a:xfrm>
          <a:prstGeom prst="roundRect">
            <a:avLst>
              <a:gd name="adj" fmla="val 11076"/>
            </a:avLst>
          </a:prstGeom>
          <a:solidFill>
            <a:schemeClr val="bg1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it-IT" sz="1200" dirty="0">
                <a:solidFill>
                  <a:srgbClr val="000000"/>
                </a:solidFill>
                <a:latin typeface="Arial"/>
                <a:cs typeface="Arial"/>
              </a:rPr>
              <a:t>Filosofia platonica</a:t>
            </a:r>
          </a:p>
          <a:p>
            <a:pPr algn="ctr"/>
            <a:r>
              <a:rPr lang="it-IT" sz="1200" dirty="0">
                <a:solidFill>
                  <a:srgbClr val="000000"/>
                </a:solidFill>
                <a:latin typeface="Arial"/>
                <a:cs typeface="Arial"/>
              </a:rPr>
              <a:t>(IV sec. a.C.)</a:t>
            </a:r>
          </a:p>
        </p:txBody>
      </p:sp>
      <p:sp>
        <p:nvSpPr>
          <p:cNvPr id="9" name="Rettangolo arrotondato 8"/>
          <p:cNvSpPr/>
          <p:nvPr/>
        </p:nvSpPr>
        <p:spPr>
          <a:xfrm>
            <a:off x="6128842" y="1907711"/>
            <a:ext cx="2687227" cy="520701"/>
          </a:xfrm>
          <a:prstGeom prst="roundRect">
            <a:avLst>
              <a:gd name="adj" fmla="val 11076"/>
            </a:avLst>
          </a:prstGeom>
          <a:solidFill>
            <a:schemeClr val="bg1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it-IT" sz="1200" dirty="0">
                <a:solidFill>
                  <a:srgbClr val="000000"/>
                </a:solidFill>
                <a:latin typeface="Arial"/>
                <a:cs typeface="Arial"/>
              </a:rPr>
              <a:t>Neoplatonismo</a:t>
            </a:r>
          </a:p>
          <a:p>
            <a:pPr algn="ctr"/>
            <a:r>
              <a:rPr lang="it-IT" sz="1200" dirty="0">
                <a:solidFill>
                  <a:srgbClr val="000000"/>
                </a:solidFill>
                <a:latin typeface="Arial"/>
                <a:cs typeface="Arial"/>
              </a:rPr>
              <a:t>(III sec. d.C.)</a:t>
            </a:r>
          </a:p>
        </p:txBody>
      </p:sp>
      <p:sp>
        <p:nvSpPr>
          <p:cNvPr id="10" name="Rettangolo arrotondato 9"/>
          <p:cNvSpPr/>
          <p:nvPr/>
        </p:nvSpPr>
        <p:spPr>
          <a:xfrm>
            <a:off x="6215152" y="2749365"/>
            <a:ext cx="2687227" cy="540000"/>
          </a:xfrm>
          <a:prstGeom prst="roundRect">
            <a:avLst>
              <a:gd name="adj" fmla="val 11076"/>
            </a:avLst>
          </a:prstGeom>
          <a:solidFill>
            <a:schemeClr val="bg1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it-IT" sz="1200" dirty="0">
                <a:solidFill>
                  <a:srgbClr val="000000"/>
                </a:solidFill>
                <a:latin typeface="Arial"/>
                <a:cs typeface="Arial"/>
              </a:rPr>
              <a:t>Prima Patristica</a:t>
            </a:r>
          </a:p>
          <a:p>
            <a:pPr algn="ctr"/>
            <a:r>
              <a:rPr lang="it-IT" sz="1200" dirty="0">
                <a:solidFill>
                  <a:srgbClr val="000000"/>
                </a:solidFill>
                <a:latin typeface="Arial"/>
                <a:cs typeface="Arial"/>
              </a:rPr>
              <a:t>(II-III sec. d.C.</a:t>
            </a:r>
            <a:r>
              <a:rPr lang="it-IT" sz="1200" dirty="0" smtClean="0">
                <a:solidFill>
                  <a:srgbClr val="000000"/>
                </a:solidFill>
                <a:latin typeface="Arial"/>
                <a:cs typeface="Arial"/>
              </a:rPr>
              <a:t>)</a:t>
            </a:r>
            <a:endParaRPr lang="it-IT" sz="120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11" name="Rettangolo arrotondato 10"/>
          <p:cNvSpPr/>
          <p:nvPr/>
        </p:nvSpPr>
        <p:spPr>
          <a:xfrm>
            <a:off x="1763143" y="3633969"/>
            <a:ext cx="5436479" cy="1162008"/>
          </a:xfrm>
          <a:prstGeom prst="roundRect">
            <a:avLst>
              <a:gd name="adj" fmla="val 11076"/>
            </a:avLst>
          </a:prstGeom>
          <a:solidFill>
            <a:schemeClr val="bg1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r>
              <a:rPr lang="it-IT" sz="1200" dirty="0">
                <a:solidFill>
                  <a:srgbClr val="000000"/>
                </a:solidFill>
                <a:latin typeface="Arial"/>
                <a:cs typeface="Arial"/>
              </a:rPr>
              <a:t>• Recupero della </a:t>
            </a:r>
            <a:r>
              <a:rPr lang="it-IT" sz="1200" b="1" dirty="0">
                <a:solidFill>
                  <a:srgbClr val="000000"/>
                </a:solidFill>
                <a:latin typeface="Arial"/>
                <a:cs typeface="Arial"/>
              </a:rPr>
              <a:t>dimensione soprasensibile</a:t>
            </a:r>
          </a:p>
          <a:p>
            <a:r>
              <a:rPr lang="it-IT" sz="1200" dirty="0">
                <a:solidFill>
                  <a:srgbClr val="000000"/>
                </a:solidFill>
                <a:latin typeface="Arial"/>
                <a:cs typeface="Arial"/>
              </a:rPr>
              <a:t>• Ripresa della </a:t>
            </a:r>
            <a:r>
              <a:rPr lang="it-IT" sz="1200" b="1" dirty="0">
                <a:solidFill>
                  <a:srgbClr val="000000"/>
                </a:solidFill>
                <a:latin typeface="Arial"/>
                <a:cs typeface="Arial"/>
              </a:rPr>
              <a:t>teoria delle Idee </a:t>
            </a:r>
            <a:r>
              <a:rPr lang="it-IT" sz="1200" dirty="0">
                <a:solidFill>
                  <a:srgbClr val="000000"/>
                </a:solidFill>
                <a:latin typeface="Arial"/>
                <a:cs typeface="Arial"/>
              </a:rPr>
              <a:t>come “pensieri di Dio” e “forme delle cose”</a:t>
            </a:r>
          </a:p>
          <a:p>
            <a:r>
              <a:rPr lang="it-IT" sz="1200" dirty="0">
                <a:solidFill>
                  <a:srgbClr val="000000"/>
                </a:solidFill>
                <a:latin typeface="Arial"/>
                <a:cs typeface="Arial"/>
              </a:rPr>
              <a:t>• Riferimento al </a:t>
            </a:r>
            <a:r>
              <a:rPr lang="it-IT" sz="1200" b="1" i="1" dirty="0" err="1">
                <a:solidFill>
                  <a:srgbClr val="000000"/>
                </a:solidFill>
                <a:latin typeface="Arial"/>
                <a:cs typeface="Arial"/>
              </a:rPr>
              <a:t>Timeo</a:t>
            </a:r>
            <a:endParaRPr lang="it-IT" sz="1200" b="1" i="1" dirty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it-IT" sz="1200" dirty="0">
                <a:solidFill>
                  <a:srgbClr val="000000"/>
                </a:solidFill>
                <a:latin typeface="Arial"/>
                <a:cs typeface="Arial"/>
              </a:rPr>
              <a:t>• Rilettura della </a:t>
            </a:r>
            <a:r>
              <a:rPr lang="it-IT" sz="1200" b="1" dirty="0">
                <a:solidFill>
                  <a:srgbClr val="000000"/>
                </a:solidFill>
                <a:latin typeface="Arial"/>
                <a:cs typeface="Arial"/>
              </a:rPr>
              <a:t>dottrina dei principi</a:t>
            </a:r>
          </a:p>
          <a:p>
            <a:r>
              <a:rPr lang="it-IT" sz="1200" dirty="0">
                <a:solidFill>
                  <a:srgbClr val="000000"/>
                </a:solidFill>
                <a:latin typeface="Arial"/>
                <a:cs typeface="Arial"/>
              </a:rPr>
              <a:t>• Preminenza del </a:t>
            </a:r>
            <a:r>
              <a:rPr lang="it-IT" sz="1200" b="1" dirty="0">
                <a:solidFill>
                  <a:srgbClr val="000000"/>
                </a:solidFill>
                <a:latin typeface="Arial"/>
                <a:cs typeface="Arial"/>
              </a:rPr>
              <a:t>problema etico</a:t>
            </a:r>
          </a:p>
        </p:txBody>
      </p:sp>
      <p:sp>
        <p:nvSpPr>
          <p:cNvPr id="12" name="Rettangolo arrotondato 11"/>
          <p:cNvSpPr/>
          <p:nvPr/>
        </p:nvSpPr>
        <p:spPr>
          <a:xfrm>
            <a:off x="3464183" y="5412426"/>
            <a:ext cx="2034398" cy="662455"/>
          </a:xfrm>
          <a:prstGeom prst="roundRect">
            <a:avLst>
              <a:gd name="adj" fmla="val 11076"/>
            </a:avLst>
          </a:prstGeom>
          <a:solidFill>
            <a:srgbClr val="9DC0B2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it-IT" sz="1200" b="1" dirty="0">
                <a:solidFill>
                  <a:srgbClr val="000000"/>
                </a:solidFill>
                <a:latin typeface="Arial"/>
                <a:cs typeface="Arial"/>
              </a:rPr>
              <a:t>«Segui Dio»</a:t>
            </a:r>
          </a:p>
          <a:p>
            <a:pPr algn="ctr"/>
            <a:r>
              <a:rPr lang="it-IT" sz="1200" b="1" dirty="0">
                <a:solidFill>
                  <a:srgbClr val="000000"/>
                </a:solidFill>
                <a:latin typeface="Arial"/>
                <a:cs typeface="Arial"/>
              </a:rPr>
              <a:t>«Assimilati a Dio»</a:t>
            </a:r>
          </a:p>
          <a:p>
            <a:pPr algn="ctr"/>
            <a:r>
              <a:rPr lang="it-IT" sz="1200" b="1" dirty="0">
                <a:solidFill>
                  <a:srgbClr val="000000"/>
                </a:solidFill>
                <a:latin typeface="Arial"/>
                <a:cs typeface="Arial"/>
              </a:rPr>
              <a:t>«Imita Dio»</a:t>
            </a:r>
            <a:endParaRPr lang="it-IT" sz="1200" b="1" i="1" dirty="0" smtClean="0">
              <a:solidFill>
                <a:srgbClr val="000000"/>
              </a:solidFill>
              <a:latin typeface="Arial"/>
              <a:cs typeface="Arial"/>
            </a:endParaRPr>
          </a:p>
        </p:txBody>
      </p:sp>
      <p:cxnSp>
        <p:nvCxnSpPr>
          <p:cNvPr id="13" name="Connettore 1 12"/>
          <p:cNvCxnSpPr>
            <a:stCxn id="8" idx="3"/>
            <a:endCxn id="9" idx="1"/>
          </p:cNvCxnSpPr>
          <p:nvPr/>
        </p:nvCxnSpPr>
        <p:spPr>
          <a:xfrm>
            <a:off x="2971800" y="2155932"/>
            <a:ext cx="3157042" cy="12130"/>
          </a:xfrm>
          <a:prstGeom prst="line">
            <a:avLst/>
          </a:prstGeom>
          <a:ln w="28575" cmpd="sng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Connettore 2 13"/>
          <p:cNvCxnSpPr>
            <a:endCxn id="10" idx="1"/>
          </p:cNvCxnSpPr>
          <p:nvPr/>
        </p:nvCxnSpPr>
        <p:spPr>
          <a:xfrm>
            <a:off x="4481383" y="2168062"/>
            <a:ext cx="1733769" cy="851303"/>
          </a:xfrm>
          <a:prstGeom prst="straightConnector1">
            <a:avLst/>
          </a:prstGeom>
          <a:ln w="28575" cmpd="sng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2 16"/>
          <p:cNvCxnSpPr>
            <a:endCxn id="11" idx="0"/>
          </p:cNvCxnSpPr>
          <p:nvPr/>
        </p:nvCxnSpPr>
        <p:spPr>
          <a:xfrm>
            <a:off x="4481383" y="2180976"/>
            <a:ext cx="0" cy="1452993"/>
          </a:xfrm>
          <a:prstGeom prst="straightConnector1">
            <a:avLst/>
          </a:prstGeom>
          <a:ln w="28575" cmpd="sng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2 24"/>
          <p:cNvCxnSpPr>
            <a:stCxn id="11" idx="2"/>
            <a:endCxn id="12" idx="0"/>
          </p:cNvCxnSpPr>
          <p:nvPr/>
        </p:nvCxnSpPr>
        <p:spPr>
          <a:xfrm flipH="1">
            <a:off x="4481382" y="4795977"/>
            <a:ext cx="1" cy="616449"/>
          </a:xfrm>
          <a:prstGeom prst="straightConnector1">
            <a:avLst/>
          </a:prstGeom>
          <a:ln w="28575" cmpd="sng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CasellaDiTesto 27"/>
          <p:cNvSpPr txBox="1"/>
          <p:nvPr/>
        </p:nvSpPr>
        <p:spPr>
          <a:xfrm>
            <a:off x="4882555" y="2155932"/>
            <a:ext cx="111461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100" dirty="0" smtClean="0">
                <a:latin typeface="Arial"/>
                <a:cs typeface="Arial"/>
              </a:rPr>
              <a:t>tramite verso il</a:t>
            </a:r>
            <a:endParaRPr lang="it-IT" sz="1100" dirty="0">
              <a:latin typeface="Arial"/>
              <a:cs typeface="Arial"/>
            </a:endParaRPr>
          </a:p>
        </p:txBody>
      </p:sp>
      <p:sp>
        <p:nvSpPr>
          <p:cNvPr id="29" name="CasellaDiTesto 28"/>
          <p:cNvSpPr txBox="1"/>
          <p:nvPr/>
        </p:nvSpPr>
        <p:spPr>
          <a:xfrm rot="1630841">
            <a:off x="4326541" y="2634592"/>
            <a:ext cx="210144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100" dirty="0" smtClean="0">
                <a:latin typeface="Arial"/>
                <a:cs typeface="Arial"/>
              </a:rPr>
              <a:t>chiave di comprensione per la</a:t>
            </a:r>
            <a:endParaRPr lang="it-IT" sz="11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01593462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arrotondato 3"/>
          <p:cNvSpPr/>
          <p:nvPr/>
        </p:nvSpPr>
        <p:spPr>
          <a:xfrm>
            <a:off x="1896363" y="834774"/>
            <a:ext cx="5163727" cy="1346201"/>
          </a:xfrm>
          <a:prstGeom prst="roundRect">
            <a:avLst>
              <a:gd name="adj" fmla="val 11076"/>
            </a:avLst>
          </a:prstGeom>
          <a:solidFill>
            <a:schemeClr val="bg1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it-IT" sz="1200" b="1" dirty="0">
                <a:solidFill>
                  <a:srgbClr val="000000"/>
                </a:solidFill>
                <a:latin typeface="Arial"/>
                <a:cs typeface="Arial"/>
              </a:rPr>
              <a:t>Caratteri generali del Neopitagorismo</a:t>
            </a:r>
          </a:p>
          <a:p>
            <a:pPr algn="ctr"/>
            <a:r>
              <a:rPr lang="it-IT" sz="1200" dirty="0">
                <a:solidFill>
                  <a:srgbClr val="000000"/>
                </a:solidFill>
                <a:latin typeface="Arial"/>
                <a:cs typeface="Arial"/>
              </a:rPr>
              <a:t>Riaffermazione dell’incorporeo</a:t>
            </a:r>
          </a:p>
          <a:p>
            <a:pPr algn="ctr"/>
            <a:r>
              <a:rPr lang="it-IT" sz="1200" dirty="0">
                <a:solidFill>
                  <a:srgbClr val="000000"/>
                </a:solidFill>
                <a:latin typeface="Arial"/>
                <a:cs typeface="Arial"/>
              </a:rPr>
              <a:t>Ripresa delle dottrine platoniche della Monade e della Diade</a:t>
            </a:r>
          </a:p>
          <a:p>
            <a:pPr algn="ctr"/>
            <a:r>
              <a:rPr lang="it-IT" sz="1200" dirty="0">
                <a:solidFill>
                  <a:srgbClr val="000000"/>
                </a:solidFill>
                <a:latin typeface="Arial"/>
                <a:cs typeface="Arial"/>
              </a:rPr>
              <a:t>Dottrina dei numeri privilegiata rispetto alla dottrina delle Idee</a:t>
            </a:r>
          </a:p>
          <a:p>
            <a:pPr algn="ctr"/>
            <a:r>
              <a:rPr lang="it-IT" sz="1200" dirty="0">
                <a:solidFill>
                  <a:srgbClr val="000000"/>
                </a:solidFill>
                <a:latin typeface="Arial"/>
                <a:cs typeface="Arial"/>
              </a:rPr>
              <a:t>Spiritualità e immortalità dell’anima</a:t>
            </a:r>
          </a:p>
          <a:p>
            <a:pPr algn="ctr"/>
            <a:r>
              <a:rPr lang="it-IT" sz="1200" dirty="0">
                <a:solidFill>
                  <a:srgbClr val="000000"/>
                </a:solidFill>
                <a:latin typeface="Arial"/>
                <a:cs typeface="Arial"/>
              </a:rPr>
              <a:t>Etica a tinte mistiche</a:t>
            </a:r>
            <a:endParaRPr lang="it-IT" sz="1200" dirty="0" smtClean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5" name="Rettangolo arrotondato 4"/>
          <p:cNvSpPr/>
          <p:nvPr/>
        </p:nvSpPr>
        <p:spPr>
          <a:xfrm>
            <a:off x="284573" y="4114799"/>
            <a:ext cx="2687227" cy="520701"/>
          </a:xfrm>
          <a:prstGeom prst="roundRect">
            <a:avLst>
              <a:gd name="adj" fmla="val 11076"/>
            </a:avLst>
          </a:prstGeom>
          <a:solidFill>
            <a:schemeClr val="bg1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it-IT" sz="1200" dirty="0">
                <a:solidFill>
                  <a:srgbClr val="000000"/>
                </a:solidFill>
                <a:latin typeface="Arial"/>
                <a:cs typeface="Arial"/>
              </a:rPr>
              <a:t>Riferimento a Mosè</a:t>
            </a:r>
          </a:p>
          <a:p>
            <a:pPr algn="ctr"/>
            <a:r>
              <a:rPr lang="it-IT" sz="1200" dirty="0">
                <a:solidFill>
                  <a:srgbClr val="000000"/>
                </a:solidFill>
                <a:latin typeface="Arial"/>
                <a:cs typeface="Arial"/>
              </a:rPr>
              <a:t>(Dio è “Colui che è”)</a:t>
            </a:r>
          </a:p>
        </p:txBody>
      </p:sp>
      <p:sp>
        <p:nvSpPr>
          <p:cNvPr id="7" name="Rettangolo arrotondato 6"/>
          <p:cNvSpPr/>
          <p:nvPr/>
        </p:nvSpPr>
        <p:spPr>
          <a:xfrm>
            <a:off x="6156163" y="4114799"/>
            <a:ext cx="2687227" cy="520701"/>
          </a:xfrm>
          <a:prstGeom prst="roundRect">
            <a:avLst>
              <a:gd name="adj" fmla="val 11076"/>
            </a:avLst>
          </a:prstGeom>
          <a:solidFill>
            <a:schemeClr val="bg1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it-IT" sz="1200" dirty="0">
                <a:solidFill>
                  <a:srgbClr val="000000"/>
                </a:solidFill>
                <a:latin typeface="Arial"/>
                <a:cs typeface="Arial"/>
              </a:rPr>
              <a:t>Ripresa di Platone</a:t>
            </a:r>
          </a:p>
        </p:txBody>
      </p:sp>
      <p:sp>
        <p:nvSpPr>
          <p:cNvPr id="8" name="Rettangolo arrotondato 7"/>
          <p:cNvSpPr/>
          <p:nvPr/>
        </p:nvSpPr>
        <p:spPr>
          <a:xfrm>
            <a:off x="284574" y="5041899"/>
            <a:ext cx="5411740" cy="825501"/>
          </a:xfrm>
          <a:prstGeom prst="roundRect">
            <a:avLst>
              <a:gd name="adj" fmla="val 11076"/>
            </a:avLst>
          </a:prstGeom>
          <a:solidFill>
            <a:schemeClr val="bg1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r>
              <a:rPr lang="it-IT" sz="1200" dirty="0">
                <a:solidFill>
                  <a:srgbClr val="000000"/>
                </a:solidFill>
                <a:latin typeface="Arial"/>
                <a:cs typeface="Arial"/>
              </a:rPr>
              <a:t>Primo Dio </a:t>
            </a:r>
            <a:r>
              <a:rPr lang="it-IT" sz="1200" dirty="0" smtClean="0">
                <a:solidFill>
                  <a:srgbClr val="000000"/>
                </a:solidFill>
                <a:latin typeface="Arial"/>
                <a:cs typeface="Arial"/>
              </a:rPr>
              <a:t>			pensa </a:t>
            </a:r>
            <a:r>
              <a:rPr lang="it-IT" sz="1200" dirty="0">
                <a:solidFill>
                  <a:srgbClr val="000000"/>
                </a:solidFill>
                <a:latin typeface="Arial"/>
                <a:cs typeface="Arial"/>
              </a:rPr>
              <a:t>le idee</a:t>
            </a:r>
          </a:p>
          <a:p>
            <a:r>
              <a:rPr lang="it-IT" sz="1200" dirty="0">
                <a:solidFill>
                  <a:srgbClr val="000000"/>
                </a:solidFill>
                <a:latin typeface="Arial"/>
                <a:cs typeface="Arial"/>
              </a:rPr>
              <a:t>Secondo Dio </a:t>
            </a:r>
            <a:r>
              <a:rPr lang="it-IT" sz="1200" dirty="0" smtClean="0">
                <a:solidFill>
                  <a:srgbClr val="000000"/>
                </a:solidFill>
                <a:latin typeface="Arial"/>
                <a:cs typeface="Arial"/>
              </a:rPr>
              <a:t>		costruisce </a:t>
            </a:r>
            <a:r>
              <a:rPr lang="it-IT" sz="1200" dirty="0">
                <a:solidFill>
                  <a:srgbClr val="000000"/>
                </a:solidFill>
                <a:latin typeface="Arial"/>
                <a:cs typeface="Arial"/>
              </a:rPr>
              <a:t>il cosmo (contemplando il Primo Dio)</a:t>
            </a:r>
          </a:p>
          <a:p>
            <a:r>
              <a:rPr lang="it-IT" sz="1200" dirty="0">
                <a:solidFill>
                  <a:srgbClr val="000000"/>
                </a:solidFill>
                <a:latin typeface="Arial"/>
                <a:cs typeface="Arial"/>
              </a:rPr>
              <a:t>Terzo </a:t>
            </a:r>
            <a:r>
              <a:rPr lang="it-IT" sz="1200" dirty="0" smtClean="0">
                <a:solidFill>
                  <a:srgbClr val="000000"/>
                </a:solidFill>
                <a:latin typeface="Arial"/>
                <a:cs typeface="Arial"/>
              </a:rPr>
              <a:t>Dio			ordina </a:t>
            </a:r>
            <a:r>
              <a:rPr lang="it-IT" sz="1200" dirty="0">
                <a:solidFill>
                  <a:srgbClr val="000000"/>
                </a:solidFill>
                <a:latin typeface="Arial"/>
                <a:cs typeface="Arial"/>
              </a:rPr>
              <a:t>la materia</a:t>
            </a:r>
          </a:p>
        </p:txBody>
      </p:sp>
      <p:sp>
        <p:nvSpPr>
          <p:cNvPr id="9" name="Rettangolo arrotondato 8"/>
          <p:cNvSpPr/>
          <p:nvPr/>
        </p:nvSpPr>
        <p:spPr>
          <a:xfrm>
            <a:off x="6516950" y="5041899"/>
            <a:ext cx="1981200" cy="825501"/>
          </a:xfrm>
          <a:prstGeom prst="roundRect">
            <a:avLst>
              <a:gd name="adj" fmla="val 11076"/>
            </a:avLst>
          </a:prstGeom>
          <a:solidFill>
            <a:schemeClr val="bg1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r>
              <a:rPr lang="it-IT" sz="1200" dirty="0">
                <a:solidFill>
                  <a:srgbClr val="000000"/>
                </a:solidFill>
                <a:latin typeface="Arial"/>
                <a:cs typeface="Arial"/>
              </a:rPr>
              <a:t>Idea del Bene</a:t>
            </a:r>
          </a:p>
          <a:p>
            <a:r>
              <a:rPr lang="it-IT" sz="1200" dirty="0">
                <a:solidFill>
                  <a:srgbClr val="000000"/>
                </a:solidFill>
                <a:latin typeface="Arial"/>
                <a:cs typeface="Arial"/>
              </a:rPr>
              <a:t>Demiurgo</a:t>
            </a:r>
          </a:p>
          <a:p>
            <a:r>
              <a:rPr lang="it-IT" sz="1200" dirty="0">
                <a:solidFill>
                  <a:srgbClr val="000000"/>
                </a:solidFill>
                <a:latin typeface="Arial"/>
                <a:cs typeface="Arial"/>
              </a:rPr>
              <a:t>Anima del mondo</a:t>
            </a:r>
          </a:p>
        </p:txBody>
      </p:sp>
      <p:sp>
        <p:nvSpPr>
          <p:cNvPr id="10" name="Rettangolo arrotondato 9"/>
          <p:cNvSpPr/>
          <p:nvPr/>
        </p:nvSpPr>
        <p:spPr>
          <a:xfrm>
            <a:off x="3396073" y="2763626"/>
            <a:ext cx="2191927" cy="335174"/>
          </a:xfrm>
          <a:prstGeom prst="roundRect">
            <a:avLst>
              <a:gd name="adj" fmla="val 11076"/>
            </a:avLst>
          </a:prstGeom>
          <a:solidFill>
            <a:srgbClr val="9DC0B2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it-IT" sz="1200" b="1" dirty="0" err="1">
                <a:solidFill>
                  <a:srgbClr val="000000"/>
                </a:solidFill>
                <a:latin typeface="Arial"/>
                <a:cs typeface="Arial"/>
              </a:rPr>
              <a:t>Numenio</a:t>
            </a:r>
            <a:r>
              <a:rPr lang="it-IT" sz="1200" b="1" dirty="0">
                <a:solidFill>
                  <a:srgbClr val="000000"/>
                </a:solidFill>
                <a:latin typeface="Arial"/>
                <a:cs typeface="Arial"/>
              </a:rPr>
              <a:t> di </a:t>
            </a:r>
            <a:r>
              <a:rPr lang="it-IT" sz="1200" b="1" dirty="0" err="1">
                <a:solidFill>
                  <a:srgbClr val="000000"/>
                </a:solidFill>
                <a:latin typeface="Arial"/>
                <a:cs typeface="Arial"/>
              </a:rPr>
              <a:t>Apamea</a:t>
            </a:r>
            <a:endParaRPr lang="it-IT" sz="1200" b="1" i="1" dirty="0" smtClean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11" name="Rettangolo arrotondato 10"/>
          <p:cNvSpPr/>
          <p:nvPr/>
        </p:nvSpPr>
        <p:spPr>
          <a:xfrm>
            <a:off x="2300109" y="3492500"/>
            <a:ext cx="4278491" cy="335174"/>
          </a:xfrm>
          <a:prstGeom prst="roundRect">
            <a:avLst>
              <a:gd name="adj" fmla="val 11076"/>
            </a:avLst>
          </a:prstGeom>
          <a:solidFill>
            <a:srgbClr val="9DC0B2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it-IT" sz="1200" b="1" dirty="0">
                <a:solidFill>
                  <a:srgbClr val="000000"/>
                </a:solidFill>
                <a:latin typeface="Arial"/>
                <a:cs typeface="Arial"/>
              </a:rPr>
              <a:t>L’essere è incorporeo, il sensibile è divenire</a:t>
            </a:r>
            <a:endParaRPr lang="it-IT" sz="1200" b="1" i="1" dirty="0" smtClean="0">
              <a:solidFill>
                <a:srgbClr val="000000"/>
              </a:solidFill>
              <a:latin typeface="Arial"/>
              <a:cs typeface="Arial"/>
            </a:endParaRPr>
          </a:p>
        </p:txBody>
      </p:sp>
      <p:cxnSp>
        <p:nvCxnSpPr>
          <p:cNvPr id="12" name="Connettore 2 11"/>
          <p:cNvCxnSpPr/>
          <p:nvPr/>
        </p:nvCxnSpPr>
        <p:spPr>
          <a:xfrm>
            <a:off x="1371600" y="5270501"/>
            <a:ext cx="685800" cy="0"/>
          </a:xfrm>
          <a:prstGeom prst="straightConnector1">
            <a:avLst/>
          </a:prstGeom>
          <a:ln w="28575" cmpd="sng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2 14"/>
          <p:cNvCxnSpPr/>
          <p:nvPr/>
        </p:nvCxnSpPr>
        <p:spPr>
          <a:xfrm>
            <a:off x="1377950" y="5461001"/>
            <a:ext cx="685800" cy="0"/>
          </a:xfrm>
          <a:prstGeom prst="straightConnector1">
            <a:avLst/>
          </a:prstGeom>
          <a:ln w="28575" cmpd="sng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2 15"/>
          <p:cNvCxnSpPr/>
          <p:nvPr/>
        </p:nvCxnSpPr>
        <p:spPr>
          <a:xfrm>
            <a:off x="1384300" y="5645151"/>
            <a:ext cx="685800" cy="0"/>
          </a:xfrm>
          <a:prstGeom prst="straightConnector1">
            <a:avLst/>
          </a:prstGeom>
          <a:ln w="28575" cmpd="sng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2 16"/>
          <p:cNvCxnSpPr>
            <a:stCxn id="11" idx="2"/>
          </p:cNvCxnSpPr>
          <p:nvPr/>
        </p:nvCxnSpPr>
        <p:spPr>
          <a:xfrm>
            <a:off x="4439355" y="3827674"/>
            <a:ext cx="0" cy="1214225"/>
          </a:xfrm>
          <a:prstGeom prst="straightConnector1">
            <a:avLst/>
          </a:prstGeom>
          <a:ln w="28575" cmpd="sng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Connettore 2 19"/>
          <p:cNvCxnSpPr>
            <a:stCxn id="4" idx="2"/>
            <a:endCxn id="10" idx="0"/>
          </p:cNvCxnSpPr>
          <p:nvPr/>
        </p:nvCxnSpPr>
        <p:spPr>
          <a:xfrm>
            <a:off x="4478227" y="2180975"/>
            <a:ext cx="13810" cy="582651"/>
          </a:xfrm>
          <a:prstGeom prst="straightConnector1">
            <a:avLst/>
          </a:prstGeom>
          <a:ln w="28575" cmpd="sng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2 23"/>
          <p:cNvCxnSpPr/>
          <p:nvPr/>
        </p:nvCxnSpPr>
        <p:spPr>
          <a:xfrm>
            <a:off x="2872816" y="2180975"/>
            <a:ext cx="0" cy="1311525"/>
          </a:xfrm>
          <a:prstGeom prst="straightConnector1">
            <a:avLst/>
          </a:prstGeom>
          <a:ln w="28575" cmpd="sng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2 26"/>
          <p:cNvCxnSpPr/>
          <p:nvPr/>
        </p:nvCxnSpPr>
        <p:spPr>
          <a:xfrm>
            <a:off x="5784790" y="5270501"/>
            <a:ext cx="685800" cy="0"/>
          </a:xfrm>
          <a:prstGeom prst="straightConnector1">
            <a:avLst/>
          </a:prstGeom>
          <a:ln w="28575" cmpd="sng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Connettore 2 27"/>
          <p:cNvCxnSpPr/>
          <p:nvPr/>
        </p:nvCxnSpPr>
        <p:spPr>
          <a:xfrm>
            <a:off x="5791140" y="5461001"/>
            <a:ext cx="685800" cy="0"/>
          </a:xfrm>
          <a:prstGeom prst="straightConnector1">
            <a:avLst/>
          </a:prstGeom>
          <a:ln w="28575" cmpd="sng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Connettore 2 28"/>
          <p:cNvCxnSpPr/>
          <p:nvPr/>
        </p:nvCxnSpPr>
        <p:spPr>
          <a:xfrm>
            <a:off x="5797490" y="5645151"/>
            <a:ext cx="685800" cy="0"/>
          </a:xfrm>
          <a:prstGeom prst="straightConnector1">
            <a:avLst/>
          </a:prstGeom>
          <a:ln w="28575" cmpd="sng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Connettore 4 29"/>
          <p:cNvCxnSpPr>
            <a:stCxn id="11" idx="1"/>
            <a:endCxn id="5" idx="0"/>
          </p:cNvCxnSpPr>
          <p:nvPr/>
        </p:nvCxnSpPr>
        <p:spPr>
          <a:xfrm rot="10800000" flipV="1">
            <a:off x="1628187" y="3660087"/>
            <a:ext cx="671922" cy="454712"/>
          </a:xfrm>
          <a:prstGeom prst="bentConnector2">
            <a:avLst/>
          </a:prstGeom>
          <a:ln w="28575" cmpd="sng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Connettore 4 32"/>
          <p:cNvCxnSpPr>
            <a:stCxn id="11" idx="3"/>
            <a:endCxn id="7" idx="0"/>
          </p:cNvCxnSpPr>
          <p:nvPr/>
        </p:nvCxnSpPr>
        <p:spPr>
          <a:xfrm>
            <a:off x="6578600" y="3660087"/>
            <a:ext cx="921177" cy="454712"/>
          </a:xfrm>
          <a:prstGeom prst="bentConnector2">
            <a:avLst/>
          </a:prstGeom>
          <a:ln w="28575" cmpd="sng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Connettore 2 35"/>
          <p:cNvCxnSpPr>
            <a:stCxn id="7" idx="2"/>
            <a:endCxn id="9" idx="0"/>
          </p:cNvCxnSpPr>
          <p:nvPr/>
        </p:nvCxnSpPr>
        <p:spPr>
          <a:xfrm>
            <a:off x="7499777" y="4635500"/>
            <a:ext cx="7773" cy="406399"/>
          </a:xfrm>
          <a:prstGeom prst="straightConnector1">
            <a:avLst/>
          </a:prstGeom>
          <a:ln w="28575" cmpd="sng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CasellaDiTesto 38"/>
          <p:cNvSpPr txBox="1"/>
          <p:nvPr/>
        </p:nvSpPr>
        <p:spPr>
          <a:xfrm>
            <a:off x="858567" y="92979"/>
            <a:ext cx="282130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600" dirty="0" smtClean="0">
                <a:solidFill>
                  <a:schemeClr val="bg1"/>
                </a:solidFill>
              </a:rPr>
              <a:t>MAPPA 4. IL NEOPITAGORISMO</a:t>
            </a:r>
            <a:endParaRPr lang="it-IT" sz="1600" dirty="0">
              <a:solidFill>
                <a:schemeClr val="bg1"/>
              </a:solidFill>
            </a:endParaRPr>
          </a:p>
        </p:txBody>
      </p:sp>
      <p:sp>
        <p:nvSpPr>
          <p:cNvPr id="40" name="Anello 39"/>
          <p:cNvSpPr/>
          <p:nvPr/>
        </p:nvSpPr>
        <p:spPr>
          <a:xfrm>
            <a:off x="142621" y="31480"/>
            <a:ext cx="444416" cy="447981"/>
          </a:xfrm>
          <a:prstGeom prst="donut">
            <a:avLst/>
          </a:prstGeom>
          <a:solidFill>
            <a:srgbClr val="94BEB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3120462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arrotondato 3"/>
          <p:cNvSpPr/>
          <p:nvPr/>
        </p:nvSpPr>
        <p:spPr>
          <a:xfrm>
            <a:off x="779873" y="1088884"/>
            <a:ext cx="3351211" cy="485916"/>
          </a:xfrm>
          <a:prstGeom prst="roundRect">
            <a:avLst>
              <a:gd name="adj" fmla="val 11076"/>
            </a:avLst>
          </a:prstGeom>
          <a:solidFill>
            <a:srgbClr val="9DC0B2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it-IT" sz="1200" b="1" dirty="0">
                <a:solidFill>
                  <a:srgbClr val="000000"/>
                </a:solidFill>
                <a:latin typeface="Arial"/>
                <a:cs typeface="Arial"/>
              </a:rPr>
              <a:t>Sapienza egizia</a:t>
            </a:r>
          </a:p>
          <a:p>
            <a:pPr algn="ctr"/>
            <a:r>
              <a:rPr lang="it-IT" sz="1200" b="1" i="1" dirty="0">
                <a:solidFill>
                  <a:srgbClr val="000000"/>
                </a:solidFill>
                <a:latin typeface="Arial"/>
                <a:cs typeface="Arial"/>
              </a:rPr>
              <a:t>Corpus </a:t>
            </a:r>
            <a:r>
              <a:rPr lang="it-IT" sz="1200" b="1" i="1" dirty="0" err="1">
                <a:solidFill>
                  <a:srgbClr val="000000"/>
                </a:solidFill>
                <a:latin typeface="Arial"/>
                <a:cs typeface="Arial"/>
              </a:rPr>
              <a:t>Hermeticum</a:t>
            </a:r>
            <a:endParaRPr lang="it-IT" sz="1200" b="1" i="1" dirty="0" smtClean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5" name="Rettangolo arrotondato 4"/>
          <p:cNvSpPr/>
          <p:nvPr/>
        </p:nvSpPr>
        <p:spPr>
          <a:xfrm>
            <a:off x="5174073" y="1088884"/>
            <a:ext cx="3071811" cy="485916"/>
          </a:xfrm>
          <a:prstGeom prst="roundRect">
            <a:avLst>
              <a:gd name="adj" fmla="val 11076"/>
            </a:avLst>
          </a:prstGeom>
          <a:solidFill>
            <a:srgbClr val="9DC0B2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it-IT" sz="1200" b="1" dirty="0">
                <a:solidFill>
                  <a:srgbClr val="000000"/>
                </a:solidFill>
                <a:latin typeface="Arial"/>
                <a:cs typeface="Arial"/>
              </a:rPr>
              <a:t>Sapienza babilonese</a:t>
            </a:r>
          </a:p>
          <a:p>
            <a:pPr algn="ctr"/>
            <a:r>
              <a:rPr lang="it-IT" sz="1200" b="1" i="1" dirty="0">
                <a:solidFill>
                  <a:srgbClr val="000000"/>
                </a:solidFill>
                <a:latin typeface="Arial"/>
                <a:cs typeface="Arial"/>
              </a:rPr>
              <a:t>Oracoli Caldaici</a:t>
            </a:r>
            <a:endParaRPr lang="it-IT" sz="1200" b="1" i="1" dirty="0" smtClean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7" name="Rettangolo arrotondato 6"/>
          <p:cNvSpPr/>
          <p:nvPr/>
        </p:nvSpPr>
        <p:spPr>
          <a:xfrm>
            <a:off x="790601" y="2184400"/>
            <a:ext cx="3340483" cy="4165600"/>
          </a:xfrm>
          <a:prstGeom prst="roundRect">
            <a:avLst>
              <a:gd name="adj" fmla="val 11076"/>
            </a:avLst>
          </a:prstGeom>
          <a:solidFill>
            <a:schemeClr val="bg1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it-IT" sz="1100" dirty="0" smtClean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8" name="Rettangolo arrotondato 7"/>
          <p:cNvSpPr/>
          <p:nvPr/>
        </p:nvSpPr>
        <p:spPr>
          <a:xfrm>
            <a:off x="5034373" y="2184399"/>
            <a:ext cx="3340483" cy="1771783"/>
          </a:xfrm>
          <a:prstGeom prst="roundRect">
            <a:avLst>
              <a:gd name="adj" fmla="val 11076"/>
            </a:avLst>
          </a:prstGeom>
          <a:solidFill>
            <a:schemeClr val="bg1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it-IT" sz="1100" dirty="0" smtClean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9" name="Rettangolo arrotondato 8"/>
          <p:cNvSpPr/>
          <p:nvPr/>
        </p:nvSpPr>
        <p:spPr>
          <a:xfrm>
            <a:off x="4424773" y="5054600"/>
            <a:ext cx="2747631" cy="787400"/>
          </a:xfrm>
          <a:prstGeom prst="roundRect">
            <a:avLst>
              <a:gd name="adj" fmla="val 11076"/>
            </a:avLst>
          </a:prstGeom>
          <a:solidFill>
            <a:schemeClr val="bg1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it-IT" sz="1100" dirty="0">
                <a:solidFill>
                  <a:srgbClr val="000000"/>
                </a:solidFill>
                <a:latin typeface="Arial"/>
                <a:cs typeface="Arial"/>
              </a:rPr>
              <a:t>Salvezza = Liberazione</a:t>
            </a:r>
          </a:p>
          <a:p>
            <a:pPr algn="ctr"/>
            <a:r>
              <a:rPr lang="it-IT" sz="1100" dirty="0">
                <a:solidFill>
                  <a:srgbClr val="000000"/>
                </a:solidFill>
                <a:latin typeface="Arial"/>
                <a:cs typeface="Arial"/>
              </a:rPr>
              <a:t>dalla materia </a:t>
            </a:r>
            <a:r>
              <a:rPr lang="it-IT" sz="1100" dirty="0" err="1">
                <a:solidFill>
                  <a:srgbClr val="000000"/>
                </a:solidFill>
                <a:latin typeface="Arial"/>
                <a:cs typeface="Arial"/>
              </a:rPr>
              <a:t>attaverso</a:t>
            </a:r>
            <a:endParaRPr lang="it-IT" sz="1100" dirty="0">
              <a:solidFill>
                <a:srgbClr val="000000"/>
              </a:solidFill>
              <a:latin typeface="Arial"/>
              <a:cs typeface="Arial"/>
            </a:endParaRPr>
          </a:p>
          <a:p>
            <a:pPr algn="ctr"/>
            <a:r>
              <a:rPr lang="it-IT" sz="1100" dirty="0">
                <a:solidFill>
                  <a:srgbClr val="000000"/>
                </a:solidFill>
                <a:latin typeface="Arial"/>
                <a:cs typeface="Arial"/>
              </a:rPr>
              <a:t>la conoscenza (gnosi)</a:t>
            </a:r>
            <a:endParaRPr lang="it-IT" sz="1100" dirty="0" smtClean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1946684" y="2322324"/>
            <a:ext cx="1016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100" dirty="0">
                <a:latin typeface="Arial"/>
                <a:cs typeface="Arial"/>
              </a:rPr>
              <a:t>Dio/Uno</a:t>
            </a:r>
          </a:p>
        </p:txBody>
      </p:sp>
      <p:grpSp>
        <p:nvGrpSpPr>
          <p:cNvPr id="17" name="Gruppo 16"/>
          <p:cNvGrpSpPr/>
          <p:nvPr/>
        </p:nvGrpSpPr>
        <p:grpSpPr>
          <a:xfrm>
            <a:off x="879501" y="2810518"/>
            <a:ext cx="3150366" cy="430887"/>
            <a:chOff x="418717" y="2786390"/>
            <a:chExt cx="3150366" cy="430887"/>
          </a:xfrm>
        </p:grpSpPr>
        <p:sp>
          <p:nvSpPr>
            <p:cNvPr id="10" name="CasellaDiTesto 9"/>
            <p:cNvSpPr txBox="1"/>
            <p:nvPr/>
          </p:nvSpPr>
          <p:spPr>
            <a:xfrm>
              <a:off x="418717" y="2786390"/>
              <a:ext cx="1448183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t-IT" sz="1100" dirty="0" smtClean="0">
                  <a:latin typeface="Arial"/>
                  <a:cs typeface="Arial"/>
                </a:rPr>
                <a:t>Ineffabile</a:t>
              </a:r>
            </a:p>
            <a:p>
              <a:pPr algn="ctr"/>
              <a:r>
                <a:rPr lang="it-IT" sz="1100" dirty="0" smtClean="0">
                  <a:latin typeface="Arial"/>
                  <a:cs typeface="Arial"/>
                </a:rPr>
                <a:t>(Teologia negativa)</a:t>
              </a:r>
              <a:endParaRPr lang="it-IT" sz="1100" dirty="0">
                <a:latin typeface="Arial"/>
                <a:cs typeface="Arial"/>
              </a:endParaRPr>
            </a:p>
          </p:txBody>
        </p:sp>
        <p:sp>
          <p:nvSpPr>
            <p:cNvPr id="12" name="CasellaDiTesto 11"/>
            <p:cNvSpPr txBox="1"/>
            <p:nvPr/>
          </p:nvSpPr>
          <p:spPr>
            <a:xfrm>
              <a:off x="2120900" y="2786390"/>
              <a:ext cx="1448183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t-IT" sz="1100" dirty="0" smtClean="0">
                  <a:latin typeface="Arial"/>
                  <a:cs typeface="Arial"/>
                </a:rPr>
                <a:t>Bene</a:t>
              </a:r>
            </a:p>
            <a:p>
              <a:pPr algn="ctr"/>
              <a:r>
                <a:rPr lang="it-IT" sz="1100" dirty="0" smtClean="0">
                  <a:latin typeface="Arial"/>
                  <a:cs typeface="Arial"/>
                </a:rPr>
                <a:t>(Teologia positiva)</a:t>
              </a:r>
              <a:endParaRPr lang="it-IT" sz="1100" dirty="0">
                <a:latin typeface="Arial"/>
                <a:cs typeface="Arial"/>
              </a:endParaRPr>
            </a:p>
          </p:txBody>
        </p:sp>
      </p:grpSp>
      <p:sp>
        <p:nvSpPr>
          <p:cNvPr id="13" name="Rettangolo 12"/>
          <p:cNvSpPr/>
          <p:nvPr/>
        </p:nvSpPr>
        <p:spPr>
          <a:xfrm>
            <a:off x="1982036" y="3467989"/>
            <a:ext cx="94529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100" dirty="0">
                <a:latin typeface="Arial"/>
                <a:cs typeface="Arial"/>
              </a:rPr>
              <a:t>Logos/Figlio</a:t>
            </a:r>
          </a:p>
        </p:txBody>
      </p:sp>
      <p:sp>
        <p:nvSpPr>
          <p:cNvPr id="14" name="Rettangolo 13"/>
          <p:cNvSpPr/>
          <p:nvPr/>
        </p:nvSpPr>
        <p:spPr>
          <a:xfrm>
            <a:off x="1770370" y="3956183"/>
            <a:ext cx="136862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100" dirty="0">
                <a:latin typeface="Arial"/>
                <a:cs typeface="Arial"/>
              </a:rPr>
              <a:t>Intelletto/Demiurgo</a:t>
            </a:r>
          </a:p>
        </p:txBody>
      </p:sp>
      <p:sp>
        <p:nvSpPr>
          <p:cNvPr id="15" name="Rettangolo 14"/>
          <p:cNvSpPr/>
          <p:nvPr/>
        </p:nvSpPr>
        <p:spPr>
          <a:xfrm>
            <a:off x="1013234" y="4558677"/>
            <a:ext cx="28829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100" dirty="0" err="1">
                <a:latin typeface="Arial"/>
                <a:cs typeface="Arial"/>
              </a:rPr>
              <a:t>Anthropos</a:t>
            </a:r>
            <a:endParaRPr lang="it-IT" sz="1100" dirty="0">
              <a:latin typeface="Arial"/>
              <a:cs typeface="Arial"/>
            </a:endParaRPr>
          </a:p>
          <a:p>
            <a:pPr algn="ctr"/>
            <a:r>
              <a:rPr lang="it-IT" sz="1100" dirty="0">
                <a:latin typeface="Arial"/>
                <a:cs typeface="Arial"/>
              </a:rPr>
              <a:t>si innamora della propria immagine riflessa</a:t>
            </a:r>
          </a:p>
          <a:p>
            <a:pPr algn="ctr"/>
            <a:r>
              <a:rPr lang="it-IT" sz="1100" dirty="0">
                <a:latin typeface="Arial"/>
                <a:cs typeface="Arial"/>
              </a:rPr>
              <a:t>nel cosmo sensibile e cadendo genera</a:t>
            </a:r>
          </a:p>
        </p:txBody>
      </p:sp>
      <p:sp>
        <p:nvSpPr>
          <p:cNvPr id="16" name="Rettangolo 15"/>
          <p:cNvSpPr/>
          <p:nvPr/>
        </p:nvSpPr>
        <p:spPr>
          <a:xfrm>
            <a:off x="1254534" y="5588624"/>
            <a:ext cx="24003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100" dirty="0">
                <a:latin typeface="Arial"/>
                <a:cs typeface="Arial"/>
              </a:rPr>
              <a:t>Uomo terrestre</a:t>
            </a:r>
          </a:p>
          <a:p>
            <a:pPr algn="ctr"/>
            <a:r>
              <a:rPr lang="it-IT" sz="1100" dirty="0">
                <a:latin typeface="Arial"/>
                <a:cs typeface="Arial"/>
              </a:rPr>
              <a:t>(spirito e corpo)</a:t>
            </a:r>
          </a:p>
        </p:txBody>
      </p:sp>
      <p:cxnSp>
        <p:nvCxnSpPr>
          <p:cNvPr id="18" name="Connettore 2 17"/>
          <p:cNvCxnSpPr>
            <a:endCxn id="13" idx="0"/>
          </p:cNvCxnSpPr>
          <p:nvPr/>
        </p:nvCxnSpPr>
        <p:spPr>
          <a:xfrm>
            <a:off x="2441984" y="2583934"/>
            <a:ext cx="12701" cy="884055"/>
          </a:xfrm>
          <a:prstGeom prst="straightConnector1">
            <a:avLst/>
          </a:prstGeom>
          <a:ln w="28575" cmpd="sng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Connettore 2 21"/>
          <p:cNvCxnSpPr>
            <a:stCxn id="3" idx="2"/>
            <a:endCxn id="12" idx="0"/>
          </p:cNvCxnSpPr>
          <p:nvPr/>
        </p:nvCxnSpPr>
        <p:spPr>
          <a:xfrm>
            <a:off x="2454684" y="2583934"/>
            <a:ext cx="851092" cy="226584"/>
          </a:xfrm>
          <a:prstGeom prst="straightConnector1">
            <a:avLst/>
          </a:prstGeom>
          <a:ln w="28575" cmpd="sng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2 24"/>
          <p:cNvCxnSpPr>
            <a:endCxn id="10" idx="0"/>
          </p:cNvCxnSpPr>
          <p:nvPr/>
        </p:nvCxnSpPr>
        <p:spPr>
          <a:xfrm flipH="1">
            <a:off x="1603593" y="2583934"/>
            <a:ext cx="838391" cy="226584"/>
          </a:xfrm>
          <a:prstGeom prst="straightConnector1">
            <a:avLst/>
          </a:prstGeom>
          <a:ln w="28575" cmpd="sng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Connettore 2 27"/>
          <p:cNvCxnSpPr>
            <a:stCxn id="13" idx="2"/>
            <a:endCxn id="14" idx="0"/>
          </p:cNvCxnSpPr>
          <p:nvPr/>
        </p:nvCxnSpPr>
        <p:spPr>
          <a:xfrm flipH="1">
            <a:off x="2454684" y="3729599"/>
            <a:ext cx="1" cy="226584"/>
          </a:xfrm>
          <a:prstGeom prst="straightConnector1">
            <a:avLst/>
          </a:prstGeom>
          <a:ln w="28575" cmpd="sng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Connettore 2 30"/>
          <p:cNvCxnSpPr>
            <a:stCxn id="14" idx="2"/>
            <a:endCxn id="15" idx="0"/>
          </p:cNvCxnSpPr>
          <p:nvPr/>
        </p:nvCxnSpPr>
        <p:spPr>
          <a:xfrm>
            <a:off x="2454684" y="4217793"/>
            <a:ext cx="0" cy="340884"/>
          </a:xfrm>
          <a:prstGeom prst="straightConnector1">
            <a:avLst/>
          </a:prstGeom>
          <a:ln w="28575" cmpd="sng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Connettore 2 33"/>
          <p:cNvCxnSpPr>
            <a:stCxn id="15" idx="2"/>
            <a:endCxn id="16" idx="0"/>
          </p:cNvCxnSpPr>
          <p:nvPr/>
        </p:nvCxnSpPr>
        <p:spPr>
          <a:xfrm>
            <a:off x="2454684" y="5158841"/>
            <a:ext cx="0" cy="429783"/>
          </a:xfrm>
          <a:prstGeom prst="straightConnector1">
            <a:avLst/>
          </a:prstGeom>
          <a:ln w="28575" cmpd="sng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Connettore 2 39"/>
          <p:cNvCxnSpPr>
            <a:stCxn id="4" idx="2"/>
            <a:endCxn id="7" idx="0"/>
          </p:cNvCxnSpPr>
          <p:nvPr/>
        </p:nvCxnSpPr>
        <p:spPr>
          <a:xfrm>
            <a:off x="2455479" y="1574800"/>
            <a:ext cx="5364" cy="609600"/>
          </a:xfrm>
          <a:prstGeom prst="straightConnector1">
            <a:avLst/>
          </a:prstGeom>
          <a:ln w="28575" cmpd="sng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Connettore 4 43"/>
          <p:cNvCxnSpPr>
            <a:stCxn id="4" idx="2"/>
          </p:cNvCxnSpPr>
          <p:nvPr/>
        </p:nvCxnSpPr>
        <p:spPr>
          <a:xfrm rot="16200000" flipH="1">
            <a:off x="1801031" y="2229247"/>
            <a:ext cx="3479800" cy="2170905"/>
          </a:xfrm>
          <a:prstGeom prst="bentConnector3">
            <a:avLst>
              <a:gd name="adj1" fmla="val 10219"/>
            </a:avLst>
          </a:prstGeom>
          <a:ln w="28575" cmpd="sng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Rettangolo 45"/>
          <p:cNvSpPr/>
          <p:nvPr/>
        </p:nvSpPr>
        <p:spPr>
          <a:xfrm>
            <a:off x="6185366" y="2322324"/>
            <a:ext cx="987038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1100" dirty="0">
                <a:latin typeface="Arial"/>
                <a:cs typeface="Arial"/>
              </a:rPr>
              <a:t>Triade divina</a:t>
            </a:r>
          </a:p>
        </p:txBody>
      </p:sp>
      <p:sp>
        <p:nvSpPr>
          <p:cNvPr id="47" name="Rettangolo 46"/>
          <p:cNvSpPr/>
          <p:nvPr/>
        </p:nvSpPr>
        <p:spPr>
          <a:xfrm>
            <a:off x="6037955" y="2810518"/>
            <a:ext cx="1326060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1100" dirty="0" smtClean="0">
                <a:latin typeface="Arial"/>
                <a:cs typeface="Arial"/>
              </a:rPr>
              <a:t>Teurgia ≠ Teologia</a:t>
            </a:r>
            <a:endParaRPr lang="it-IT" sz="1100" dirty="0">
              <a:latin typeface="Arial"/>
              <a:cs typeface="Arial"/>
            </a:endParaRPr>
          </a:p>
        </p:txBody>
      </p:sp>
      <p:sp>
        <p:nvSpPr>
          <p:cNvPr id="48" name="Rettangolo 47"/>
          <p:cNvSpPr/>
          <p:nvPr/>
        </p:nvSpPr>
        <p:spPr>
          <a:xfrm>
            <a:off x="6910029" y="3467989"/>
            <a:ext cx="1196155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1100" dirty="0">
                <a:latin typeface="Arial"/>
                <a:cs typeface="Arial"/>
              </a:rPr>
              <a:t>Teoria sul divino</a:t>
            </a:r>
          </a:p>
        </p:txBody>
      </p:sp>
      <p:sp>
        <p:nvSpPr>
          <p:cNvPr id="49" name="Rettangolo 48"/>
          <p:cNvSpPr/>
          <p:nvPr/>
        </p:nvSpPr>
        <p:spPr>
          <a:xfrm>
            <a:off x="5216514" y="3388068"/>
            <a:ext cx="154338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1100" dirty="0">
                <a:latin typeface="Arial"/>
                <a:cs typeface="Arial"/>
              </a:rPr>
              <a:t>Evocazione </a:t>
            </a:r>
            <a:r>
              <a:rPr lang="it-IT" sz="1100" dirty="0" smtClean="0">
                <a:latin typeface="Arial"/>
                <a:cs typeface="Arial"/>
              </a:rPr>
              <a:t>e </a:t>
            </a:r>
            <a:r>
              <a:rPr lang="it-IT" sz="1100" dirty="0">
                <a:latin typeface="Arial"/>
                <a:cs typeface="Arial"/>
              </a:rPr>
              <a:t>azione sugli dei</a:t>
            </a:r>
          </a:p>
        </p:txBody>
      </p:sp>
      <p:cxnSp>
        <p:nvCxnSpPr>
          <p:cNvPr id="50" name="Connettore 2 49"/>
          <p:cNvCxnSpPr>
            <a:stCxn id="47" idx="2"/>
            <a:endCxn id="48" idx="0"/>
          </p:cNvCxnSpPr>
          <p:nvPr/>
        </p:nvCxnSpPr>
        <p:spPr>
          <a:xfrm>
            <a:off x="6700985" y="3072128"/>
            <a:ext cx="807122" cy="395861"/>
          </a:xfrm>
          <a:prstGeom prst="straightConnector1">
            <a:avLst/>
          </a:prstGeom>
          <a:ln w="28575" cmpd="sng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Connettore 2 53"/>
          <p:cNvCxnSpPr>
            <a:endCxn id="49" idx="0"/>
          </p:cNvCxnSpPr>
          <p:nvPr/>
        </p:nvCxnSpPr>
        <p:spPr>
          <a:xfrm flipH="1">
            <a:off x="5988204" y="3072128"/>
            <a:ext cx="712781" cy="315940"/>
          </a:xfrm>
          <a:prstGeom prst="straightConnector1">
            <a:avLst/>
          </a:prstGeom>
          <a:ln w="28575" cmpd="sng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Connettore 2 56"/>
          <p:cNvCxnSpPr>
            <a:stCxn id="5" idx="2"/>
            <a:endCxn id="8" idx="0"/>
          </p:cNvCxnSpPr>
          <p:nvPr/>
        </p:nvCxnSpPr>
        <p:spPr>
          <a:xfrm flipH="1">
            <a:off x="6704615" y="1574800"/>
            <a:ext cx="5364" cy="609599"/>
          </a:xfrm>
          <a:prstGeom prst="straightConnector1">
            <a:avLst/>
          </a:prstGeom>
          <a:ln w="28575" cmpd="sng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0" name="CasellaDiTesto 59"/>
          <p:cNvSpPr txBox="1"/>
          <p:nvPr/>
        </p:nvSpPr>
        <p:spPr>
          <a:xfrm>
            <a:off x="858567" y="92979"/>
            <a:ext cx="304101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600" dirty="0" smtClean="0">
                <a:solidFill>
                  <a:schemeClr val="bg1"/>
                </a:solidFill>
              </a:rPr>
              <a:t>MAPPA </a:t>
            </a:r>
            <a:r>
              <a:rPr lang="it-IT" sz="1600" dirty="0">
                <a:solidFill>
                  <a:schemeClr val="bg1"/>
                </a:solidFill>
              </a:rPr>
              <a:t>5</a:t>
            </a:r>
            <a:r>
              <a:rPr lang="it-IT" sz="1600" dirty="0" smtClean="0">
                <a:solidFill>
                  <a:schemeClr val="bg1"/>
                </a:solidFill>
              </a:rPr>
              <a:t>. LA SAPIENZA ERMETICA</a:t>
            </a:r>
            <a:endParaRPr lang="it-IT" sz="1600" dirty="0">
              <a:solidFill>
                <a:schemeClr val="bg1"/>
              </a:solidFill>
            </a:endParaRPr>
          </a:p>
        </p:txBody>
      </p:sp>
      <p:sp>
        <p:nvSpPr>
          <p:cNvPr id="61" name="Anello 60"/>
          <p:cNvSpPr/>
          <p:nvPr/>
        </p:nvSpPr>
        <p:spPr>
          <a:xfrm>
            <a:off x="142621" y="31480"/>
            <a:ext cx="444416" cy="447981"/>
          </a:xfrm>
          <a:prstGeom prst="donut">
            <a:avLst/>
          </a:prstGeom>
          <a:solidFill>
            <a:srgbClr val="94BEB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8563071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arrotondato 3"/>
          <p:cNvSpPr/>
          <p:nvPr/>
        </p:nvSpPr>
        <p:spPr>
          <a:xfrm>
            <a:off x="3559176" y="771384"/>
            <a:ext cx="1806574" cy="866916"/>
          </a:xfrm>
          <a:prstGeom prst="roundRect">
            <a:avLst>
              <a:gd name="adj" fmla="val 11076"/>
            </a:avLst>
          </a:prstGeom>
          <a:solidFill>
            <a:srgbClr val="9DC0B2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it-IT" sz="1100" b="1" dirty="0">
                <a:solidFill>
                  <a:srgbClr val="000000"/>
                </a:solidFill>
                <a:latin typeface="Arial"/>
                <a:cs typeface="Arial"/>
              </a:rPr>
              <a:t>Uno</a:t>
            </a:r>
          </a:p>
          <a:p>
            <a:pPr algn="ctr"/>
            <a:r>
              <a:rPr lang="it-IT" sz="1100" dirty="0">
                <a:solidFill>
                  <a:srgbClr val="000000"/>
                </a:solidFill>
                <a:latin typeface="Arial"/>
                <a:cs typeface="Arial"/>
              </a:rPr>
              <a:t>al di sopra dell’essere</a:t>
            </a:r>
          </a:p>
          <a:p>
            <a:pPr algn="ctr"/>
            <a:r>
              <a:rPr lang="it-IT" sz="1100" dirty="0">
                <a:solidFill>
                  <a:srgbClr val="000000"/>
                </a:solidFill>
                <a:latin typeface="Arial"/>
                <a:cs typeface="Arial"/>
              </a:rPr>
              <a:t>e dell’intelligenza</a:t>
            </a:r>
          </a:p>
          <a:p>
            <a:pPr algn="ctr"/>
            <a:r>
              <a:rPr lang="it-IT" sz="1100" b="1" dirty="0">
                <a:solidFill>
                  <a:srgbClr val="000000"/>
                </a:solidFill>
                <a:latin typeface="Arial"/>
                <a:cs typeface="Arial"/>
              </a:rPr>
              <a:t>Assoluto</a:t>
            </a:r>
            <a:endParaRPr lang="it-IT" sz="1100" b="1" dirty="0" smtClean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5" name="Rettangolo arrotondato 4"/>
          <p:cNvSpPr/>
          <p:nvPr/>
        </p:nvSpPr>
        <p:spPr>
          <a:xfrm>
            <a:off x="2390776" y="3222484"/>
            <a:ext cx="4143374" cy="612000"/>
          </a:xfrm>
          <a:prstGeom prst="roundRect">
            <a:avLst>
              <a:gd name="adj" fmla="val 11076"/>
            </a:avLst>
          </a:prstGeom>
          <a:solidFill>
            <a:srgbClr val="9DC0B2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it-IT" sz="1100" b="1" dirty="0" err="1">
                <a:solidFill>
                  <a:srgbClr val="000000"/>
                </a:solidFill>
                <a:latin typeface="Arial"/>
                <a:cs typeface="Arial"/>
              </a:rPr>
              <a:t>Nous</a:t>
            </a:r>
            <a:r>
              <a:rPr lang="it-IT" sz="1100" b="1" dirty="0">
                <a:solidFill>
                  <a:srgbClr val="000000"/>
                </a:solidFill>
                <a:latin typeface="Arial"/>
                <a:cs typeface="Arial"/>
              </a:rPr>
              <a:t> (Spirito)</a:t>
            </a:r>
          </a:p>
          <a:p>
            <a:pPr algn="ctr"/>
            <a:r>
              <a:rPr lang="it-IT" sz="1100" dirty="0">
                <a:solidFill>
                  <a:srgbClr val="000000"/>
                </a:solidFill>
                <a:latin typeface="Arial"/>
                <a:cs typeface="Arial"/>
              </a:rPr>
              <a:t>Mondo delle Idee, Pensiero di pensiero</a:t>
            </a:r>
          </a:p>
          <a:p>
            <a:pPr algn="ctr"/>
            <a:r>
              <a:rPr lang="it-IT" sz="1100" b="1" dirty="0">
                <a:solidFill>
                  <a:srgbClr val="000000"/>
                </a:solidFill>
                <a:latin typeface="Arial"/>
                <a:cs typeface="Arial"/>
              </a:rPr>
              <a:t>Essere - Pensiero - Vita</a:t>
            </a:r>
            <a:endParaRPr lang="it-IT" sz="1100" b="1" dirty="0" smtClean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7" name="Rettangolo arrotondato 6"/>
          <p:cNvSpPr/>
          <p:nvPr/>
        </p:nvSpPr>
        <p:spPr>
          <a:xfrm>
            <a:off x="2390776" y="4241800"/>
            <a:ext cx="4143374" cy="609088"/>
          </a:xfrm>
          <a:prstGeom prst="roundRect">
            <a:avLst>
              <a:gd name="adj" fmla="val 11076"/>
            </a:avLst>
          </a:prstGeom>
          <a:solidFill>
            <a:srgbClr val="9DC0B2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it-IT" sz="1100" b="1" dirty="0">
                <a:solidFill>
                  <a:srgbClr val="000000"/>
                </a:solidFill>
                <a:latin typeface="Arial"/>
                <a:cs typeface="Arial"/>
              </a:rPr>
              <a:t>Anima</a:t>
            </a:r>
          </a:p>
          <a:p>
            <a:pPr algn="ctr"/>
            <a:r>
              <a:rPr lang="it-IT" sz="1100" dirty="0">
                <a:solidFill>
                  <a:srgbClr val="000000"/>
                </a:solidFill>
                <a:latin typeface="Arial"/>
                <a:cs typeface="Arial"/>
              </a:rPr>
              <a:t>Dà vita alle cose sensibili</a:t>
            </a:r>
          </a:p>
          <a:p>
            <a:pPr algn="ctr"/>
            <a:r>
              <a:rPr lang="it-IT" sz="1100" dirty="0">
                <a:solidFill>
                  <a:srgbClr val="000000"/>
                </a:solidFill>
                <a:latin typeface="Arial"/>
                <a:cs typeface="Arial"/>
              </a:rPr>
              <a:t>Le ordina, le regge, le governa</a:t>
            </a:r>
            <a:endParaRPr lang="it-IT" sz="1100" b="1" dirty="0" smtClean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8" name="Rettangolo arrotondato 7"/>
          <p:cNvSpPr/>
          <p:nvPr/>
        </p:nvSpPr>
        <p:spPr>
          <a:xfrm>
            <a:off x="873126" y="5969000"/>
            <a:ext cx="7178674" cy="469900"/>
          </a:xfrm>
          <a:prstGeom prst="roundRect">
            <a:avLst>
              <a:gd name="adj" fmla="val 11076"/>
            </a:avLst>
          </a:prstGeom>
          <a:solidFill>
            <a:srgbClr val="9DC0B2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it-IT" sz="1100" b="1" dirty="0">
                <a:solidFill>
                  <a:srgbClr val="000000"/>
                </a:solidFill>
                <a:latin typeface="Arial"/>
                <a:cs typeface="Arial"/>
              </a:rPr>
              <a:t>Materia</a:t>
            </a:r>
          </a:p>
          <a:p>
            <a:pPr algn="ctr"/>
            <a:r>
              <a:rPr lang="it-IT" sz="1100" dirty="0">
                <a:solidFill>
                  <a:srgbClr val="000000"/>
                </a:solidFill>
                <a:latin typeface="Arial"/>
                <a:cs typeface="Arial"/>
              </a:rPr>
              <a:t>esaurimento totale dell’Uno = </a:t>
            </a:r>
            <a:r>
              <a:rPr lang="it-IT" sz="1100" b="1" dirty="0">
                <a:solidFill>
                  <a:srgbClr val="000000"/>
                </a:solidFill>
                <a:latin typeface="Arial"/>
                <a:cs typeface="Arial"/>
              </a:rPr>
              <a:t>non essere</a:t>
            </a:r>
            <a:endParaRPr lang="it-IT" sz="1100" b="1" dirty="0" smtClean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9" name="Rettangolo arrotondato 8"/>
          <p:cNvSpPr/>
          <p:nvPr/>
        </p:nvSpPr>
        <p:spPr>
          <a:xfrm>
            <a:off x="666752" y="1047656"/>
            <a:ext cx="2219709" cy="336644"/>
          </a:xfrm>
          <a:prstGeom prst="roundRect">
            <a:avLst>
              <a:gd name="adj" fmla="val 11076"/>
            </a:avLst>
          </a:prstGeom>
          <a:solidFill>
            <a:schemeClr val="bg1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it-IT" sz="1100" b="1" dirty="0">
                <a:solidFill>
                  <a:srgbClr val="000000"/>
                </a:solidFill>
                <a:latin typeface="Arial"/>
                <a:cs typeface="Arial"/>
              </a:rPr>
              <a:t>Attività</a:t>
            </a:r>
            <a:r>
              <a:rPr lang="it-IT" sz="11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it-IT" sz="1100" dirty="0" smtClean="0">
                <a:solidFill>
                  <a:srgbClr val="000000"/>
                </a:solidFill>
                <a:latin typeface="Arial"/>
                <a:cs typeface="Arial"/>
              </a:rPr>
              <a:t>dell’anima</a:t>
            </a:r>
          </a:p>
        </p:txBody>
      </p:sp>
      <p:sp>
        <p:nvSpPr>
          <p:cNvPr id="10" name="Rettangolo arrotondato 9"/>
          <p:cNvSpPr/>
          <p:nvPr/>
        </p:nvSpPr>
        <p:spPr>
          <a:xfrm>
            <a:off x="6013452" y="1031734"/>
            <a:ext cx="2219709" cy="336644"/>
          </a:xfrm>
          <a:prstGeom prst="roundRect">
            <a:avLst>
              <a:gd name="adj" fmla="val 11076"/>
            </a:avLst>
          </a:prstGeom>
          <a:solidFill>
            <a:schemeClr val="bg1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it-IT" sz="1100" b="1" dirty="0">
                <a:solidFill>
                  <a:srgbClr val="000000"/>
                </a:solidFill>
                <a:latin typeface="Arial"/>
                <a:cs typeface="Arial"/>
              </a:rPr>
              <a:t>Attività</a:t>
            </a:r>
            <a:r>
              <a:rPr lang="it-IT" sz="1100" dirty="0">
                <a:solidFill>
                  <a:srgbClr val="000000"/>
                </a:solidFill>
                <a:latin typeface="Arial"/>
                <a:cs typeface="Arial"/>
              </a:rPr>
              <a:t> dell’anima</a:t>
            </a:r>
            <a:endParaRPr lang="it-IT" sz="1100" dirty="0" smtClean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11" name="Rettangolo arrotondato 10"/>
          <p:cNvSpPr/>
          <p:nvPr/>
        </p:nvSpPr>
        <p:spPr>
          <a:xfrm>
            <a:off x="238126" y="2101756"/>
            <a:ext cx="2572135" cy="717644"/>
          </a:xfrm>
          <a:prstGeom prst="roundRect">
            <a:avLst>
              <a:gd name="adj" fmla="val 11076"/>
            </a:avLst>
          </a:prstGeom>
          <a:solidFill>
            <a:schemeClr val="bg1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it-IT" sz="1100" i="1" dirty="0">
                <a:solidFill>
                  <a:srgbClr val="000000"/>
                </a:solidFill>
                <a:latin typeface="Arial"/>
                <a:cs typeface="Arial"/>
              </a:rPr>
              <a:t>Perché c’è l’Uno Assoluto?</a:t>
            </a:r>
          </a:p>
          <a:p>
            <a:pPr algn="ctr"/>
            <a:r>
              <a:rPr lang="it-IT" sz="1100" dirty="0">
                <a:solidFill>
                  <a:srgbClr val="000000"/>
                </a:solidFill>
                <a:latin typeface="Arial"/>
                <a:cs typeface="Arial"/>
              </a:rPr>
              <a:t>L’Uno si </a:t>
            </a:r>
            <a:r>
              <a:rPr lang="it-IT" sz="1100" dirty="0" err="1">
                <a:solidFill>
                  <a:srgbClr val="000000"/>
                </a:solidFill>
                <a:latin typeface="Arial"/>
                <a:cs typeface="Arial"/>
              </a:rPr>
              <a:t>autopone</a:t>
            </a:r>
            <a:endParaRPr lang="it-IT" sz="1100" dirty="0">
              <a:solidFill>
                <a:srgbClr val="000000"/>
              </a:solidFill>
              <a:latin typeface="Arial"/>
              <a:cs typeface="Arial"/>
            </a:endParaRPr>
          </a:p>
          <a:p>
            <a:pPr algn="ctr"/>
            <a:r>
              <a:rPr lang="it-IT" sz="1100" dirty="0">
                <a:solidFill>
                  <a:srgbClr val="000000"/>
                </a:solidFill>
                <a:latin typeface="Arial"/>
                <a:cs typeface="Arial"/>
              </a:rPr>
              <a:t>È assoluta </a:t>
            </a:r>
            <a:r>
              <a:rPr lang="it-IT" sz="1100" b="1" dirty="0">
                <a:solidFill>
                  <a:srgbClr val="000000"/>
                </a:solidFill>
                <a:latin typeface="Arial"/>
                <a:cs typeface="Arial"/>
              </a:rPr>
              <a:t>libertà</a:t>
            </a:r>
            <a:r>
              <a:rPr lang="it-IT" sz="11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it-IT" sz="1100" dirty="0" err="1">
                <a:solidFill>
                  <a:srgbClr val="000000"/>
                </a:solidFill>
                <a:latin typeface="Arial"/>
                <a:cs typeface="Arial"/>
              </a:rPr>
              <a:t>autocreatrice</a:t>
            </a:r>
            <a:endParaRPr lang="it-IT" sz="1100" dirty="0">
              <a:solidFill>
                <a:srgbClr val="000000"/>
              </a:solidFill>
              <a:latin typeface="Arial"/>
              <a:cs typeface="Arial"/>
            </a:endParaRPr>
          </a:p>
          <a:p>
            <a:pPr algn="ctr"/>
            <a:r>
              <a:rPr lang="it-IT" sz="1100" b="1" dirty="0">
                <a:solidFill>
                  <a:srgbClr val="000000"/>
                </a:solidFill>
                <a:latin typeface="Arial"/>
                <a:cs typeface="Arial"/>
              </a:rPr>
              <a:t>Attività dell’Uno</a:t>
            </a:r>
          </a:p>
        </p:txBody>
      </p:sp>
      <p:sp>
        <p:nvSpPr>
          <p:cNvPr id="13" name="Rettangolo arrotondato 12"/>
          <p:cNvSpPr/>
          <p:nvPr/>
        </p:nvSpPr>
        <p:spPr>
          <a:xfrm>
            <a:off x="6108699" y="2101756"/>
            <a:ext cx="2592000" cy="717644"/>
          </a:xfrm>
          <a:prstGeom prst="roundRect">
            <a:avLst>
              <a:gd name="adj" fmla="val 11076"/>
            </a:avLst>
          </a:prstGeom>
          <a:solidFill>
            <a:schemeClr val="bg1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it-IT" sz="1100" i="1" dirty="0">
                <a:solidFill>
                  <a:srgbClr val="000000"/>
                </a:solidFill>
                <a:latin typeface="Arial"/>
                <a:cs typeface="Arial"/>
              </a:rPr>
              <a:t>Perché e come dall’Uno</a:t>
            </a:r>
          </a:p>
          <a:p>
            <a:pPr algn="ctr"/>
            <a:r>
              <a:rPr lang="it-IT" sz="1100" i="1" dirty="0">
                <a:solidFill>
                  <a:srgbClr val="000000"/>
                </a:solidFill>
                <a:latin typeface="Arial"/>
                <a:cs typeface="Arial"/>
              </a:rPr>
              <a:t>derivano le altre cose?</a:t>
            </a:r>
          </a:p>
          <a:p>
            <a:pPr algn="ctr"/>
            <a:r>
              <a:rPr lang="it-IT" sz="1100" dirty="0">
                <a:solidFill>
                  <a:srgbClr val="000000"/>
                </a:solidFill>
                <a:latin typeface="Arial"/>
                <a:cs typeface="Arial"/>
              </a:rPr>
              <a:t>Per </a:t>
            </a:r>
            <a:r>
              <a:rPr lang="it-IT" sz="1100" b="1" dirty="0">
                <a:solidFill>
                  <a:srgbClr val="000000"/>
                </a:solidFill>
                <a:latin typeface="Arial"/>
                <a:cs typeface="Arial"/>
              </a:rPr>
              <a:t>processione</a:t>
            </a:r>
            <a:r>
              <a:rPr lang="it-IT" sz="1100" dirty="0">
                <a:solidFill>
                  <a:srgbClr val="000000"/>
                </a:solidFill>
                <a:latin typeface="Arial"/>
                <a:cs typeface="Arial"/>
              </a:rPr>
              <a:t> necessaria</a:t>
            </a:r>
          </a:p>
          <a:p>
            <a:pPr algn="ctr"/>
            <a:r>
              <a:rPr lang="it-IT" sz="1100" b="1" dirty="0">
                <a:solidFill>
                  <a:srgbClr val="000000"/>
                </a:solidFill>
                <a:latin typeface="Arial"/>
                <a:cs typeface="Arial"/>
              </a:rPr>
              <a:t>Attività dell’Uno</a:t>
            </a:r>
            <a:endParaRPr lang="it-IT" sz="1100" b="1" dirty="0" smtClean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14" name="Rettangolo arrotondato 13"/>
          <p:cNvSpPr/>
          <p:nvPr/>
        </p:nvSpPr>
        <p:spPr>
          <a:xfrm>
            <a:off x="3166463" y="2101756"/>
            <a:ext cx="2592000" cy="717644"/>
          </a:xfrm>
          <a:prstGeom prst="roundRect">
            <a:avLst>
              <a:gd name="adj" fmla="val 11076"/>
            </a:avLst>
          </a:prstGeom>
          <a:solidFill>
            <a:schemeClr val="bg1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it-IT" sz="1100" dirty="0">
                <a:solidFill>
                  <a:srgbClr val="000000"/>
                </a:solidFill>
                <a:latin typeface="Arial"/>
                <a:cs typeface="Arial"/>
              </a:rPr>
              <a:t>L’Uno crea </a:t>
            </a:r>
            <a:r>
              <a:rPr lang="it-IT" sz="1100" b="1" dirty="0">
                <a:solidFill>
                  <a:srgbClr val="000000"/>
                </a:solidFill>
                <a:latin typeface="Arial"/>
                <a:cs typeface="Arial"/>
              </a:rPr>
              <a:t>liberamente</a:t>
            </a:r>
          </a:p>
          <a:p>
            <a:pPr algn="ctr"/>
            <a:r>
              <a:rPr lang="it-IT" sz="1100" dirty="0">
                <a:solidFill>
                  <a:srgbClr val="000000"/>
                </a:solidFill>
                <a:latin typeface="Arial"/>
                <a:cs typeface="Arial"/>
              </a:rPr>
              <a:t>sé come infinita</a:t>
            </a:r>
          </a:p>
          <a:p>
            <a:pPr algn="ctr"/>
            <a:r>
              <a:rPr lang="it-IT" sz="1100" dirty="0">
                <a:solidFill>
                  <a:srgbClr val="000000"/>
                </a:solidFill>
                <a:latin typeface="Arial"/>
                <a:cs typeface="Arial"/>
              </a:rPr>
              <a:t>potenza che si espande</a:t>
            </a:r>
          </a:p>
          <a:p>
            <a:pPr algn="ctr"/>
            <a:r>
              <a:rPr lang="it-IT" sz="1100" b="1" dirty="0">
                <a:solidFill>
                  <a:srgbClr val="000000"/>
                </a:solidFill>
                <a:latin typeface="Arial"/>
                <a:cs typeface="Arial"/>
              </a:rPr>
              <a:t>necessariamente</a:t>
            </a:r>
            <a:endParaRPr lang="it-IT" sz="1100" b="1" dirty="0" smtClean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15" name="Rettangolo arrotondato 14"/>
          <p:cNvSpPr/>
          <p:nvPr/>
        </p:nvSpPr>
        <p:spPr>
          <a:xfrm>
            <a:off x="3029637" y="5080000"/>
            <a:ext cx="2865652" cy="609600"/>
          </a:xfrm>
          <a:prstGeom prst="roundRect">
            <a:avLst>
              <a:gd name="adj" fmla="val 11076"/>
            </a:avLst>
          </a:prstGeom>
          <a:solidFill>
            <a:schemeClr val="bg1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it-IT" sz="1100" b="1" dirty="0">
                <a:solidFill>
                  <a:srgbClr val="000000"/>
                </a:solidFill>
                <a:latin typeface="Arial"/>
                <a:cs typeface="Arial"/>
              </a:rPr>
              <a:t>Anima Suprema </a:t>
            </a:r>
            <a:r>
              <a:rPr lang="it-IT" sz="1100" dirty="0">
                <a:solidFill>
                  <a:srgbClr val="000000"/>
                </a:solidFill>
                <a:latin typeface="Arial"/>
                <a:cs typeface="Arial"/>
              </a:rPr>
              <a:t>(pura ipostasi)</a:t>
            </a:r>
          </a:p>
          <a:p>
            <a:pPr algn="ctr"/>
            <a:r>
              <a:rPr lang="it-IT" sz="1100" b="1" dirty="0">
                <a:solidFill>
                  <a:srgbClr val="000000"/>
                </a:solidFill>
                <a:latin typeface="Arial"/>
                <a:cs typeface="Arial"/>
              </a:rPr>
              <a:t>Anima del Tutto </a:t>
            </a:r>
            <a:r>
              <a:rPr lang="it-IT" sz="1100" dirty="0">
                <a:solidFill>
                  <a:srgbClr val="000000"/>
                </a:solidFill>
                <a:latin typeface="Arial"/>
                <a:cs typeface="Arial"/>
              </a:rPr>
              <a:t>(anima del mondo)</a:t>
            </a:r>
          </a:p>
          <a:p>
            <a:pPr algn="ctr"/>
            <a:r>
              <a:rPr lang="it-IT" sz="1100" b="1" dirty="0">
                <a:solidFill>
                  <a:srgbClr val="000000"/>
                </a:solidFill>
                <a:latin typeface="Arial"/>
                <a:cs typeface="Arial"/>
              </a:rPr>
              <a:t>Anime particolari</a:t>
            </a:r>
            <a:endParaRPr lang="it-IT" sz="1100" b="1" dirty="0" smtClean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2" name="Rettangolo 1"/>
          <p:cNvSpPr/>
          <p:nvPr/>
        </p:nvSpPr>
        <p:spPr>
          <a:xfrm>
            <a:off x="708026" y="3247884"/>
            <a:ext cx="1235074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1100" dirty="0" smtClean="0">
                <a:latin typeface="Arial"/>
                <a:cs typeface="Arial"/>
              </a:rPr>
              <a:t>Si rivolge all’Uno</a:t>
            </a:r>
          </a:p>
          <a:p>
            <a:pPr algn="ctr"/>
            <a:r>
              <a:rPr lang="it-IT" sz="1100" dirty="0" smtClean="0">
                <a:latin typeface="Arial"/>
                <a:cs typeface="Arial"/>
              </a:rPr>
              <a:t>contemplandolo</a:t>
            </a:r>
            <a:endParaRPr lang="it-IT" sz="1100" dirty="0">
              <a:latin typeface="Arial"/>
              <a:cs typeface="Arial"/>
            </a:endParaRPr>
          </a:p>
        </p:txBody>
      </p:sp>
      <p:sp>
        <p:nvSpPr>
          <p:cNvPr id="17" name="Rettangolo 16"/>
          <p:cNvSpPr/>
          <p:nvPr/>
        </p:nvSpPr>
        <p:spPr>
          <a:xfrm>
            <a:off x="708026" y="4241800"/>
            <a:ext cx="1235074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1100" dirty="0" smtClean="0">
                <a:latin typeface="Arial"/>
                <a:cs typeface="Arial"/>
              </a:rPr>
              <a:t>Pone</a:t>
            </a:r>
          </a:p>
          <a:p>
            <a:pPr algn="ctr"/>
            <a:r>
              <a:rPr lang="it-IT" sz="1100" dirty="0" smtClean="0">
                <a:latin typeface="Arial"/>
                <a:cs typeface="Arial"/>
              </a:rPr>
              <a:t>la materia</a:t>
            </a:r>
            <a:endParaRPr lang="it-IT" sz="1100" dirty="0">
              <a:latin typeface="Arial"/>
              <a:cs typeface="Arial"/>
            </a:endParaRPr>
          </a:p>
        </p:txBody>
      </p:sp>
      <p:sp>
        <p:nvSpPr>
          <p:cNvPr id="18" name="Rettangolo 17"/>
          <p:cNvSpPr/>
          <p:nvPr/>
        </p:nvSpPr>
        <p:spPr>
          <a:xfrm>
            <a:off x="6882155" y="3256811"/>
            <a:ext cx="1549399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1100" dirty="0">
                <a:latin typeface="Arial"/>
                <a:cs typeface="Arial"/>
              </a:rPr>
              <a:t>Contempla se stesso</a:t>
            </a:r>
          </a:p>
          <a:p>
            <a:pPr algn="ctr"/>
            <a:r>
              <a:rPr lang="it-IT" sz="1100" dirty="0">
                <a:latin typeface="Arial"/>
                <a:cs typeface="Arial"/>
              </a:rPr>
              <a:t>fecondato dall’Uno</a:t>
            </a:r>
          </a:p>
        </p:txBody>
      </p:sp>
      <p:sp>
        <p:nvSpPr>
          <p:cNvPr id="19" name="Rettangolo 18"/>
          <p:cNvSpPr/>
          <p:nvPr/>
        </p:nvSpPr>
        <p:spPr>
          <a:xfrm>
            <a:off x="7040564" y="4241800"/>
            <a:ext cx="1205255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1100" dirty="0">
                <a:latin typeface="Arial"/>
                <a:cs typeface="Arial"/>
              </a:rPr>
              <a:t>Dà forma</a:t>
            </a:r>
          </a:p>
          <a:p>
            <a:pPr algn="ctr"/>
            <a:r>
              <a:rPr lang="it-IT" sz="1100" dirty="0">
                <a:latin typeface="Arial"/>
                <a:cs typeface="Arial"/>
              </a:rPr>
              <a:t>alla materia</a:t>
            </a:r>
          </a:p>
        </p:txBody>
      </p:sp>
      <p:cxnSp>
        <p:nvCxnSpPr>
          <p:cNvPr id="20" name="Connettore 2 19"/>
          <p:cNvCxnSpPr/>
          <p:nvPr/>
        </p:nvCxnSpPr>
        <p:spPr>
          <a:xfrm flipH="1">
            <a:off x="2886461" y="1217542"/>
            <a:ext cx="672715" cy="11136"/>
          </a:xfrm>
          <a:prstGeom prst="straightConnector1">
            <a:avLst/>
          </a:prstGeom>
          <a:ln w="38100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Connettore 2 22"/>
          <p:cNvCxnSpPr>
            <a:stCxn id="4" idx="3"/>
            <a:endCxn id="10" idx="1"/>
          </p:cNvCxnSpPr>
          <p:nvPr/>
        </p:nvCxnSpPr>
        <p:spPr>
          <a:xfrm flipV="1">
            <a:off x="5365750" y="1200056"/>
            <a:ext cx="647702" cy="4786"/>
          </a:xfrm>
          <a:prstGeom prst="straightConnector1">
            <a:avLst/>
          </a:prstGeom>
          <a:ln w="38100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Connettore 2 25"/>
          <p:cNvCxnSpPr>
            <a:stCxn id="4" idx="2"/>
            <a:endCxn id="14" idx="0"/>
          </p:cNvCxnSpPr>
          <p:nvPr/>
        </p:nvCxnSpPr>
        <p:spPr>
          <a:xfrm>
            <a:off x="4462463" y="1638300"/>
            <a:ext cx="0" cy="463456"/>
          </a:xfrm>
          <a:prstGeom prst="straightConnector1">
            <a:avLst/>
          </a:prstGeom>
          <a:ln w="38100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Connettore 4 28"/>
          <p:cNvCxnSpPr>
            <a:stCxn id="4" idx="2"/>
            <a:endCxn id="11" idx="0"/>
          </p:cNvCxnSpPr>
          <p:nvPr/>
        </p:nvCxnSpPr>
        <p:spPr>
          <a:xfrm rot="5400000">
            <a:off x="2761601" y="400894"/>
            <a:ext cx="463456" cy="2938269"/>
          </a:xfrm>
          <a:prstGeom prst="bentConnector3">
            <a:avLst>
              <a:gd name="adj1" fmla="val 50000"/>
            </a:avLst>
          </a:prstGeom>
          <a:ln w="38100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Connettore 4 32"/>
          <p:cNvCxnSpPr>
            <a:stCxn id="4" idx="2"/>
            <a:endCxn id="13" idx="0"/>
          </p:cNvCxnSpPr>
          <p:nvPr/>
        </p:nvCxnSpPr>
        <p:spPr>
          <a:xfrm rot="16200000" flipH="1">
            <a:off x="5701853" y="398910"/>
            <a:ext cx="463456" cy="2942236"/>
          </a:xfrm>
          <a:prstGeom prst="bentConnector3">
            <a:avLst>
              <a:gd name="adj1" fmla="val 50000"/>
            </a:avLst>
          </a:prstGeom>
          <a:ln w="38100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Connettore 2 35"/>
          <p:cNvCxnSpPr>
            <a:stCxn id="11" idx="3"/>
            <a:endCxn id="14" idx="1"/>
          </p:cNvCxnSpPr>
          <p:nvPr/>
        </p:nvCxnSpPr>
        <p:spPr>
          <a:xfrm>
            <a:off x="2810261" y="2460578"/>
            <a:ext cx="356202" cy="0"/>
          </a:xfrm>
          <a:prstGeom prst="straightConnector1">
            <a:avLst/>
          </a:prstGeom>
          <a:ln w="38100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Connettore 2 38"/>
          <p:cNvCxnSpPr>
            <a:stCxn id="13" idx="1"/>
            <a:endCxn id="14" idx="3"/>
          </p:cNvCxnSpPr>
          <p:nvPr/>
        </p:nvCxnSpPr>
        <p:spPr>
          <a:xfrm flipH="1">
            <a:off x="5758463" y="2460578"/>
            <a:ext cx="350236" cy="0"/>
          </a:xfrm>
          <a:prstGeom prst="straightConnector1">
            <a:avLst/>
          </a:prstGeom>
          <a:ln w="38100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Connettore 2 41"/>
          <p:cNvCxnSpPr>
            <a:stCxn id="14" idx="2"/>
            <a:endCxn id="5" idx="0"/>
          </p:cNvCxnSpPr>
          <p:nvPr/>
        </p:nvCxnSpPr>
        <p:spPr>
          <a:xfrm>
            <a:off x="4462463" y="2819400"/>
            <a:ext cx="0" cy="403084"/>
          </a:xfrm>
          <a:prstGeom prst="straightConnector1">
            <a:avLst/>
          </a:prstGeom>
          <a:ln w="38100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Connettore 2 44"/>
          <p:cNvCxnSpPr/>
          <p:nvPr/>
        </p:nvCxnSpPr>
        <p:spPr>
          <a:xfrm>
            <a:off x="6342063" y="2819400"/>
            <a:ext cx="0" cy="403084"/>
          </a:xfrm>
          <a:prstGeom prst="straightConnector1">
            <a:avLst/>
          </a:prstGeom>
          <a:ln w="38100">
            <a:solidFill>
              <a:srgbClr val="A23B6A"/>
            </a:solidFill>
            <a:prstDash val="sys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Connettore 2 45"/>
          <p:cNvCxnSpPr/>
          <p:nvPr/>
        </p:nvCxnSpPr>
        <p:spPr>
          <a:xfrm>
            <a:off x="6334126" y="3834428"/>
            <a:ext cx="0" cy="403084"/>
          </a:xfrm>
          <a:prstGeom prst="straightConnector1">
            <a:avLst/>
          </a:prstGeom>
          <a:ln w="38100">
            <a:solidFill>
              <a:srgbClr val="A23B6A"/>
            </a:solidFill>
            <a:prstDash val="sys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Connettore 2 46"/>
          <p:cNvCxnSpPr/>
          <p:nvPr/>
        </p:nvCxnSpPr>
        <p:spPr>
          <a:xfrm flipV="1">
            <a:off x="2679700" y="3834484"/>
            <a:ext cx="0" cy="403028"/>
          </a:xfrm>
          <a:prstGeom prst="straightConnector1">
            <a:avLst/>
          </a:prstGeom>
          <a:ln w="38100">
            <a:solidFill>
              <a:srgbClr val="A23B6A"/>
            </a:solidFill>
            <a:prstDash val="sys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Connettore 2 49"/>
          <p:cNvCxnSpPr/>
          <p:nvPr/>
        </p:nvCxnSpPr>
        <p:spPr>
          <a:xfrm flipV="1">
            <a:off x="2667000" y="2819400"/>
            <a:ext cx="0" cy="403028"/>
          </a:xfrm>
          <a:prstGeom prst="straightConnector1">
            <a:avLst/>
          </a:prstGeom>
          <a:ln w="38100">
            <a:solidFill>
              <a:srgbClr val="A23B6A"/>
            </a:solidFill>
            <a:prstDash val="sys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Connettore 2 50"/>
          <p:cNvCxnSpPr>
            <a:stCxn id="17" idx="2"/>
          </p:cNvCxnSpPr>
          <p:nvPr/>
        </p:nvCxnSpPr>
        <p:spPr>
          <a:xfrm>
            <a:off x="1325563" y="4672687"/>
            <a:ext cx="0" cy="1296313"/>
          </a:xfrm>
          <a:prstGeom prst="straightConnector1">
            <a:avLst/>
          </a:prstGeom>
          <a:ln w="38100">
            <a:solidFill>
              <a:srgbClr val="A23B6A"/>
            </a:solidFill>
            <a:prstDash val="sys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Connettore 2 53"/>
          <p:cNvCxnSpPr>
            <a:stCxn id="19" idx="2"/>
          </p:cNvCxnSpPr>
          <p:nvPr/>
        </p:nvCxnSpPr>
        <p:spPr>
          <a:xfrm>
            <a:off x="7643192" y="4672687"/>
            <a:ext cx="0" cy="1296313"/>
          </a:xfrm>
          <a:prstGeom prst="straightConnector1">
            <a:avLst/>
          </a:prstGeom>
          <a:ln w="38100">
            <a:solidFill>
              <a:srgbClr val="A23B6A"/>
            </a:solidFill>
            <a:prstDash val="sys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Connettore 2 57"/>
          <p:cNvCxnSpPr>
            <a:stCxn id="15" idx="2"/>
            <a:endCxn id="8" idx="0"/>
          </p:cNvCxnSpPr>
          <p:nvPr/>
        </p:nvCxnSpPr>
        <p:spPr>
          <a:xfrm>
            <a:off x="4462463" y="5689600"/>
            <a:ext cx="0" cy="279400"/>
          </a:xfrm>
          <a:prstGeom prst="straightConnector1">
            <a:avLst/>
          </a:prstGeom>
          <a:ln w="38100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1" name="CasellaDiTesto 60"/>
          <p:cNvSpPr txBox="1"/>
          <p:nvPr/>
        </p:nvSpPr>
        <p:spPr>
          <a:xfrm>
            <a:off x="858567" y="92979"/>
            <a:ext cx="274746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600" dirty="0" smtClean="0">
                <a:solidFill>
                  <a:schemeClr val="bg1"/>
                </a:solidFill>
              </a:rPr>
              <a:t>MAPPA 1. IL NEOPLATONISMO</a:t>
            </a:r>
            <a:endParaRPr lang="it-IT" sz="1600" dirty="0">
              <a:solidFill>
                <a:schemeClr val="bg1"/>
              </a:solidFill>
            </a:endParaRPr>
          </a:p>
        </p:txBody>
      </p:sp>
      <p:sp>
        <p:nvSpPr>
          <p:cNvPr id="62" name="Anello 61"/>
          <p:cNvSpPr/>
          <p:nvPr/>
        </p:nvSpPr>
        <p:spPr>
          <a:xfrm>
            <a:off x="142621" y="31480"/>
            <a:ext cx="444416" cy="447981"/>
          </a:xfrm>
          <a:prstGeom prst="donut">
            <a:avLst/>
          </a:prstGeom>
          <a:solidFill>
            <a:srgbClr val="94BEB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7200357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arrotondato 3"/>
          <p:cNvSpPr/>
          <p:nvPr/>
        </p:nvSpPr>
        <p:spPr>
          <a:xfrm>
            <a:off x="2257426" y="1085756"/>
            <a:ext cx="2797174" cy="501744"/>
          </a:xfrm>
          <a:prstGeom prst="roundRect">
            <a:avLst>
              <a:gd name="adj" fmla="val 11076"/>
            </a:avLst>
          </a:prstGeom>
          <a:solidFill>
            <a:srgbClr val="9DC0B2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it-IT" sz="1100" dirty="0">
                <a:solidFill>
                  <a:srgbClr val="000000"/>
                </a:solidFill>
                <a:latin typeface="Arial"/>
                <a:cs typeface="Arial"/>
              </a:rPr>
              <a:t>L’uomo è la sua </a:t>
            </a:r>
            <a:r>
              <a:rPr lang="it-IT" sz="1100" b="1" dirty="0">
                <a:solidFill>
                  <a:srgbClr val="000000"/>
                </a:solidFill>
                <a:latin typeface="Arial"/>
                <a:cs typeface="Arial"/>
              </a:rPr>
              <a:t>anima</a:t>
            </a:r>
            <a:endParaRPr lang="it-IT" sz="1100" b="1" dirty="0" smtClean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5" name="Rettangolo arrotondato 4"/>
          <p:cNvSpPr/>
          <p:nvPr/>
        </p:nvSpPr>
        <p:spPr>
          <a:xfrm>
            <a:off x="2549526" y="2025556"/>
            <a:ext cx="2219709" cy="336644"/>
          </a:xfrm>
          <a:prstGeom prst="roundRect">
            <a:avLst>
              <a:gd name="adj" fmla="val 11076"/>
            </a:avLst>
          </a:prstGeom>
          <a:solidFill>
            <a:schemeClr val="bg1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it-IT" sz="1100" b="1" dirty="0">
                <a:solidFill>
                  <a:srgbClr val="000000"/>
                </a:solidFill>
                <a:latin typeface="Arial"/>
                <a:cs typeface="Arial"/>
              </a:rPr>
              <a:t>Attività</a:t>
            </a:r>
            <a:r>
              <a:rPr lang="it-IT" sz="1100" dirty="0">
                <a:solidFill>
                  <a:srgbClr val="000000"/>
                </a:solidFill>
                <a:latin typeface="Arial"/>
                <a:cs typeface="Arial"/>
              </a:rPr>
              <a:t> dell’anima</a:t>
            </a:r>
            <a:endParaRPr lang="it-IT" sz="1100" dirty="0" smtClean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7" name="Rettangolo arrotondato 6"/>
          <p:cNvSpPr/>
          <p:nvPr/>
        </p:nvSpPr>
        <p:spPr>
          <a:xfrm>
            <a:off x="329817" y="2863756"/>
            <a:ext cx="2019683" cy="679544"/>
          </a:xfrm>
          <a:prstGeom prst="roundRect">
            <a:avLst>
              <a:gd name="adj" fmla="val 11076"/>
            </a:avLst>
          </a:prstGeom>
          <a:solidFill>
            <a:schemeClr val="bg1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it-IT" sz="1100" dirty="0">
                <a:solidFill>
                  <a:srgbClr val="000000"/>
                </a:solidFill>
                <a:latin typeface="Arial"/>
                <a:cs typeface="Arial"/>
              </a:rPr>
              <a:t>Sensazione</a:t>
            </a:r>
          </a:p>
          <a:p>
            <a:pPr algn="ctr"/>
            <a:r>
              <a:rPr lang="it-IT" sz="1100" dirty="0">
                <a:solidFill>
                  <a:srgbClr val="000000"/>
                </a:solidFill>
                <a:latin typeface="Arial"/>
                <a:cs typeface="Arial"/>
              </a:rPr>
              <a:t>(contemplazione</a:t>
            </a:r>
          </a:p>
          <a:p>
            <a:pPr algn="ctr"/>
            <a:r>
              <a:rPr lang="it-IT" sz="1100" dirty="0" smtClean="0">
                <a:solidFill>
                  <a:srgbClr val="000000"/>
                </a:solidFill>
                <a:latin typeface="Arial"/>
                <a:cs typeface="Arial"/>
              </a:rPr>
              <a:t>dell’intellegibile </a:t>
            </a:r>
            <a:br>
              <a:rPr lang="it-IT" sz="1100" dirty="0" smtClean="0">
                <a:solidFill>
                  <a:srgbClr val="000000"/>
                </a:solidFill>
                <a:latin typeface="Arial"/>
                <a:cs typeface="Arial"/>
              </a:rPr>
            </a:br>
            <a:r>
              <a:rPr lang="it-IT" sz="1100" dirty="0" smtClean="0">
                <a:solidFill>
                  <a:srgbClr val="000000"/>
                </a:solidFill>
                <a:latin typeface="Arial"/>
                <a:cs typeface="Arial"/>
              </a:rPr>
              <a:t>nel </a:t>
            </a:r>
            <a:r>
              <a:rPr lang="it-IT" sz="1100" dirty="0">
                <a:solidFill>
                  <a:srgbClr val="000000"/>
                </a:solidFill>
                <a:latin typeface="Arial"/>
                <a:cs typeface="Arial"/>
              </a:rPr>
              <a:t>sensibile)</a:t>
            </a:r>
            <a:endParaRPr lang="it-IT" sz="1100" dirty="0" smtClean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8" name="Rettangolo arrotondato 7"/>
          <p:cNvSpPr/>
          <p:nvPr/>
        </p:nvSpPr>
        <p:spPr>
          <a:xfrm>
            <a:off x="2549526" y="2863756"/>
            <a:ext cx="2219709" cy="336644"/>
          </a:xfrm>
          <a:prstGeom prst="roundRect">
            <a:avLst>
              <a:gd name="adj" fmla="val 11076"/>
            </a:avLst>
          </a:prstGeom>
          <a:solidFill>
            <a:schemeClr val="bg1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it-IT" sz="1100" dirty="0">
                <a:solidFill>
                  <a:srgbClr val="000000"/>
                </a:solidFill>
                <a:latin typeface="Arial"/>
                <a:cs typeface="Arial"/>
              </a:rPr>
              <a:t>Memoria</a:t>
            </a:r>
            <a:endParaRPr lang="it-IT" sz="1100" dirty="0" smtClean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9" name="Rettangolo arrotondato 8"/>
          <p:cNvSpPr/>
          <p:nvPr/>
        </p:nvSpPr>
        <p:spPr>
          <a:xfrm>
            <a:off x="4921635" y="2863756"/>
            <a:ext cx="2219709" cy="679544"/>
          </a:xfrm>
          <a:prstGeom prst="roundRect">
            <a:avLst>
              <a:gd name="adj" fmla="val 11076"/>
            </a:avLst>
          </a:prstGeom>
          <a:solidFill>
            <a:schemeClr val="bg1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it-IT" sz="1100" dirty="0">
                <a:solidFill>
                  <a:srgbClr val="000000"/>
                </a:solidFill>
                <a:latin typeface="Arial"/>
                <a:cs typeface="Arial"/>
              </a:rPr>
              <a:t>Sentimenti</a:t>
            </a:r>
          </a:p>
          <a:p>
            <a:pPr algn="ctr"/>
            <a:r>
              <a:rPr lang="it-IT" sz="1100" dirty="0">
                <a:solidFill>
                  <a:srgbClr val="000000"/>
                </a:solidFill>
                <a:latin typeface="Arial"/>
                <a:cs typeface="Arial"/>
              </a:rPr>
              <a:t>Passioni</a:t>
            </a:r>
          </a:p>
          <a:p>
            <a:pPr algn="ctr"/>
            <a:r>
              <a:rPr lang="it-IT" sz="1100" dirty="0">
                <a:solidFill>
                  <a:srgbClr val="000000"/>
                </a:solidFill>
                <a:latin typeface="Arial"/>
                <a:cs typeface="Arial"/>
              </a:rPr>
              <a:t>Volizioni</a:t>
            </a:r>
            <a:endParaRPr lang="it-IT" sz="1100" dirty="0" smtClean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10" name="Rettangolo arrotondato 9"/>
          <p:cNvSpPr/>
          <p:nvPr/>
        </p:nvSpPr>
        <p:spPr>
          <a:xfrm>
            <a:off x="1338071" y="4011566"/>
            <a:ext cx="2219709" cy="471534"/>
          </a:xfrm>
          <a:prstGeom prst="roundRect">
            <a:avLst>
              <a:gd name="adj" fmla="val 11076"/>
            </a:avLst>
          </a:prstGeom>
          <a:solidFill>
            <a:schemeClr val="bg1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it-IT" sz="1100" dirty="0">
                <a:solidFill>
                  <a:srgbClr val="000000"/>
                </a:solidFill>
                <a:latin typeface="Arial"/>
                <a:cs typeface="Arial"/>
              </a:rPr>
              <a:t>L’attività più alta è la </a:t>
            </a:r>
            <a:r>
              <a:rPr lang="it-IT" sz="1100" b="1" dirty="0">
                <a:solidFill>
                  <a:srgbClr val="000000"/>
                </a:solidFill>
                <a:latin typeface="Arial"/>
                <a:cs typeface="Arial"/>
              </a:rPr>
              <a:t>libertà</a:t>
            </a:r>
          </a:p>
          <a:p>
            <a:pPr algn="ctr"/>
            <a:r>
              <a:rPr lang="it-IT" sz="1100" dirty="0">
                <a:solidFill>
                  <a:srgbClr val="000000"/>
                </a:solidFill>
                <a:latin typeface="Arial"/>
                <a:cs typeface="Arial"/>
              </a:rPr>
              <a:t>(volizione del Bene)</a:t>
            </a:r>
            <a:endParaRPr lang="it-IT" sz="1100" dirty="0" smtClean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11" name="Rettangolo arrotondato 10"/>
          <p:cNvSpPr/>
          <p:nvPr/>
        </p:nvSpPr>
        <p:spPr>
          <a:xfrm>
            <a:off x="1338071" y="4802188"/>
            <a:ext cx="2219709" cy="471534"/>
          </a:xfrm>
          <a:prstGeom prst="roundRect">
            <a:avLst>
              <a:gd name="adj" fmla="val 11076"/>
            </a:avLst>
          </a:prstGeom>
          <a:solidFill>
            <a:schemeClr val="bg1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it-IT" sz="1100" b="1" dirty="0">
                <a:solidFill>
                  <a:srgbClr val="000000"/>
                </a:solidFill>
                <a:latin typeface="Arial"/>
                <a:cs typeface="Arial"/>
              </a:rPr>
              <a:t>Ritorno all’Assoluto</a:t>
            </a:r>
          </a:p>
          <a:p>
            <a:pPr algn="ctr"/>
            <a:r>
              <a:rPr lang="it-IT" sz="1100" dirty="0">
                <a:solidFill>
                  <a:srgbClr val="000000"/>
                </a:solidFill>
                <a:latin typeface="Arial"/>
                <a:cs typeface="Arial"/>
              </a:rPr>
              <a:t>tramite</a:t>
            </a:r>
            <a:endParaRPr lang="it-IT" sz="1100" dirty="0" smtClean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12" name="Rettangolo arrotondato 11"/>
          <p:cNvSpPr/>
          <p:nvPr/>
        </p:nvSpPr>
        <p:spPr>
          <a:xfrm>
            <a:off x="329817" y="5772056"/>
            <a:ext cx="1778383" cy="425544"/>
          </a:xfrm>
          <a:prstGeom prst="roundRect">
            <a:avLst>
              <a:gd name="adj" fmla="val 11076"/>
            </a:avLst>
          </a:prstGeom>
          <a:solidFill>
            <a:schemeClr val="bg1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it-IT" sz="1200" dirty="0">
                <a:solidFill>
                  <a:srgbClr val="000000"/>
                </a:solidFill>
                <a:latin typeface="Arial"/>
                <a:cs typeface="Arial"/>
              </a:rPr>
              <a:t>Virtù</a:t>
            </a:r>
          </a:p>
        </p:txBody>
      </p:sp>
      <p:sp>
        <p:nvSpPr>
          <p:cNvPr id="13" name="Rettangolo arrotondato 12"/>
          <p:cNvSpPr/>
          <p:nvPr/>
        </p:nvSpPr>
        <p:spPr>
          <a:xfrm>
            <a:off x="2501517" y="5772056"/>
            <a:ext cx="1778383" cy="425544"/>
          </a:xfrm>
          <a:prstGeom prst="roundRect">
            <a:avLst>
              <a:gd name="adj" fmla="val 11076"/>
            </a:avLst>
          </a:prstGeom>
          <a:solidFill>
            <a:schemeClr val="bg1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it-IT" sz="1200" dirty="0">
                <a:solidFill>
                  <a:srgbClr val="000000"/>
                </a:solidFill>
                <a:latin typeface="Arial"/>
                <a:cs typeface="Arial"/>
              </a:rPr>
              <a:t>Erotica</a:t>
            </a:r>
          </a:p>
          <a:p>
            <a:pPr algn="ctr"/>
            <a:r>
              <a:rPr lang="it-IT" sz="1200" dirty="0">
                <a:solidFill>
                  <a:srgbClr val="000000"/>
                </a:solidFill>
                <a:latin typeface="Arial"/>
                <a:cs typeface="Arial"/>
              </a:rPr>
              <a:t>platonica</a:t>
            </a:r>
          </a:p>
        </p:txBody>
      </p:sp>
      <p:sp>
        <p:nvSpPr>
          <p:cNvPr id="14" name="Rettangolo arrotondato 13"/>
          <p:cNvSpPr/>
          <p:nvPr/>
        </p:nvSpPr>
        <p:spPr>
          <a:xfrm>
            <a:off x="4673217" y="5772056"/>
            <a:ext cx="1778383" cy="425544"/>
          </a:xfrm>
          <a:prstGeom prst="roundRect">
            <a:avLst>
              <a:gd name="adj" fmla="val 11076"/>
            </a:avLst>
          </a:prstGeom>
          <a:solidFill>
            <a:schemeClr val="bg1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it-IT" sz="1200" dirty="0">
                <a:solidFill>
                  <a:srgbClr val="000000"/>
                </a:solidFill>
                <a:latin typeface="Arial"/>
                <a:cs typeface="Arial"/>
              </a:rPr>
              <a:t>Dialettica</a:t>
            </a:r>
          </a:p>
        </p:txBody>
      </p:sp>
      <p:sp>
        <p:nvSpPr>
          <p:cNvPr id="15" name="Rettangolo arrotondato 14"/>
          <p:cNvSpPr/>
          <p:nvPr/>
        </p:nvSpPr>
        <p:spPr>
          <a:xfrm>
            <a:off x="6844917" y="5772056"/>
            <a:ext cx="1778383" cy="425544"/>
          </a:xfrm>
          <a:prstGeom prst="roundRect">
            <a:avLst>
              <a:gd name="adj" fmla="val 11076"/>
            </a:avLst>
          </a:prstGeom>
          <a:solidFill>
            <a:schemeClr val="bg1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it-IT" sz="1200" dirty="0">
                <a:solidFill>
                  <a:srgbClr val="000000"/>
                </a:solidFill>
                <a:latin typeface="Arial"/>
                <a:cs typeface="Arial"/>
              </a:rPr>
              <a:t>Estasi</a:t>
            </a:r>
          </a:p>
        </p:txBody>
      </p:sp>
      <p:sp>
        <p:nvSpPr>
          <p:cNvPr id="16" name="Rettangolo arrotondato 15"/>
          <p:cNvSpPr/>
          <p:nvPr/>
        </p:nvSpPr>
        <p:spPr>
          <a:xfrm>
            <a:off x="7708900" y="1200056"/>
            <a:ext cx="1066800" cy="501744"/>
          </a:xfrm>
          <a:prstGeom prst="roundRect">
            <a:avLst>
              <a:gd name="adj" fmla="val 11076"/>
            </a:avLst>
          </a:prstGeom>
          <a:solidFill>
            <a:srgbClr val="9DC0B2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it-IT" sz="1100" b="1" dirty="0" smtClean="0">
                <a:solidFill>
                  <a:srgbClr val="000000"/>
                </a:solidFill>
                <a:latin typeface="Arial"/>
                <a:cs typeface="Arial"/>
              </a:rPr>
              <a:t>Uno</a:t>
            </a:r>
          </a:p>
        </p:txBody>
      </p:sp>
      <p:cxnSp>
        <p:nvCxnSpPr>
          <p:cNvPr id="17" name="Connettore 2 16"/>
          <p:cNvCxnSpPr>
            <a:stCxn id="4" idx="2"/>
            <a:endCxn id="5" idx="0"/>
          </p:cNvCxnSpPr>
          <p:nvPr/>
        </p:nvCxnSpPr>
        <p:spPr>
          <a:xfrm>
            <a:off x="3656013" y="1587500"/>
            <a:ext cx="3368" cy="438056"/>
          </a:xfrm>
          <a:prstGeom prst="straightConnector1">
            <a:avLst/>
          </a:prstGeom>
          <a:ln w="38100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Connettore 2 22"/>
          <p:cNvCxnSpPr>
            <a:stCxn id="10" idx="2"/>
            <a:endCxn id="11" idx="0"/>
          </p:cNvCxnSpPr>
          <p:nvPr/>
        </p:nvCxnSpPr>
        <p:spPr>
          <a:xfrm>
            <a:off x="2447926" y="4483100"/>
            <a:ext cx="0" cy="319088"/>
          </a:xfrm>
          <a:prstGeom prst="straightConnector1">
            <a:avLst/>
          </a:prstGeom>
          <a:ln w="38100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4 26"/>
          <p:cNvCxnSpPr>
            <a:stCxn id="5" idx="2"/>
            <a:endCxn id="7" idx="0"/>
          </p:cNvCxnSpPr>
          <p:nvPr/>
        </p:nvCxnSpPr>
        <p:spPr>
          <a:xfrm rot="5400000">
            <a:off x="2248742" y="1453117"/>
            <a:ext cx="501556" cy="2319722"/>
          </a:xfrm>
          <a:prstGeom prst="bentConnector3">
            <a:avLst/>
          </a:prstGeom>
          <a:ln w="38100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Connettore 4 27"/>
          <p:cNvCxnSpPr>
            <a:stCxn id="5" idx="2"/>
            <a:endCxn id="9" idx="0"/>
          </p:cNvCxnSpPr>
          <p:nvPr/>
        </p:nvCxnSpPr>
        <p:spPr>
          <a:xfrm rot="16200000" flipH="1">
            <a:off x="4594657" y="1426923"/>
            <a:ext cx="501556" cy="2372109"/>
          </a:xfrm>
          <a:prstGeom prst="bentConnector3">
            <a:avLst>
              <a:gd name="adj1" fmla="val 50000"/>
            </a:avLst>
          </a:prstGeom>
          <a:ln w="38100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Connettore 2 30"/>
          <p:cNvCxnSpPr>
            <a:stCxn id="5" idx="2"/>
            <a:endCxn id="8" idx="0"/>
          </p:cNvCxnSpPr>
          <p:nvPr/>
        </p:nvCxnSpPr>
        <p:spPr>
          <a:xfrm>
            <a:off x="3659381" y="2362200"/>
            <a:ext cx="0" cy="501556"/>
          </a:xfrm>
          <a:prstGeom prst="straightConnector1">
            <a:avLst/>
          </a:prstGeom>
          <a:ln w="38100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Connettore 4 35"/>
          <p:cNvCxnSpPr>
            <a:endCxn id="10" idx="0"/>
          </p:cNvCxnSpPr>
          <p:nvPr/>
        </p:nvCxnSpPr>
        <p:spPr>
          <a:xfrm rot="5400000">
            <a:off x="2286121" y="2638305"/>
            <a:ext cx="1535066" cy="1211456"/>
          </a:xfrm>
          <a:prstGeom prst="bentConnector3">
            <a:avLst>
              <a:gd name="adj1" fmla="val 8633"/>
            </a:avLst>
          </a:prstGeom>
          <a:ln w="38100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Connettore 4 39"/>
          <p:cNvCxnSpPr>
            <a:stCxn id="11" idx="2"/>
            <a:endCxn id="12" idx="0"/>
          </p:cNvCxnSpPr>
          <p:nvPr/>
        </p:nvCxnSpPr>
        <p:spPr>
          <a:xfrm rot="5400000">
            <a:off x="1584301" y="4908431"/>
            <a:ext cx="498334" cy="1228917"/>
          </a:xfrm>
          <a:prstGeom prst="bentConnector3">
            <a:avLst>
              <a:gd name="adj1" fmla="val 50000"/>
            </a:avLst>
          </a:prstGeom>
          <a:ln w="38100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Connettore 4 42"/>
          <p:cNvCxnSpPr>
            <a:stCxn id="11" idx="2"/>
            <a:endCxn id="13" idx="0"/>
          </p:cNvCxnSpPr>
          <p:nvPr/>
        </p:nvCxnSpPr>
        <p:spPr>
          <a:xfrm rot="16200000" flipH="1">
            <a:off x="2670150" y="5051497"/>
            <a:ext cx="498334" cy="942783"/>
          </a:xfrm>
          <a:prstGeom prst="bentConnector3">
            <a:avLst>
              <a:gd name="adj1" fmla="val 50000"/>
            </a:avLst>
          </a:prstGeom>
          <a:ln w="38100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Connettore 4 45"/>
          <p:cNvCxnSpPr>
            <a:stCxn id="11" idx="2"/>
            <a:endCxn id="14" idx="0"/>
          </p:cNvCxnSpPr>
          <p:nvPr/>
        </p:nvCxnSpPr>
        <p:spPr>
          <a:xfrm rot="16200000" flipH="1">
            <a:off x="3756000" y="3965647"/>
            <a:ext cx="498334" cy="3114483"/>
          </a:xfrm>
          <a:prstGeom prst="bentConnector3">
            <a:avLst>
              <a:gd name="adj1" fmla="val 50000"/>
            </a:avLst>
          </a:prstGeom>
          <a:ln w="38100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Connettore 4 48"/>
          <p:cNvCxnSpPr>
            <a:stCxn id="11" idx="2"/>
            <a:endCxn id="15" idx="0"/>
          </p:cNvCxnSpPr>
          <p:nvPr/>
        </p:nvCxnSpPr>
        <p:spPr>
          <a:xfrm rot="16200000" flipH="1">
            <a:off x="4841850" y="2879797"/>
            <a:ext cx="498334" cy="5286183"/>
          </a:xfrm>
          <a:prstGeom prst="bentConnector3">
            <a:avLst>
              <a:gd name="adj1" fmla="val 50000"/>
            </a:avLst>
          </a:prstGeom>
          <a:ln w="38100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Connettore 2 51"/>
          <p:cNvCxnSpPr>
            <a:endCxn id="16" idx="2"/>
          </p:cNvCxnSpPr>
          <p:nvPr/>
        </p:nvCxnSpPr>
        <p:spPr>
          <a:xfrm flipV="1">
            <a:off x="8242300" y="1701800"/>
            <a:ext cx="0" cy="4070256"/>
          </a:xfrm>
          <a:prstGeom prst="straightConnector1">
            <a:avLst/>
          </a:prstGeom>
          <a:ln w="38100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5" name="CasellaDiTesto 54"/>
          <p:cNvSpPr txBox="1"/>
          <p:nvPr/>
        </p:nvSpPr>
        <p:spPr>
          <a:xfrm>
            <a:off x="858567" y="92979"/>
            <a:ext cx="489549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600" dirty="0" smtClean="0">
                <a:solidFill>
                  <a:schemeClr val="bg1"/>
                </a:solidFill>
              </a:rPr>
              <a:t>MAPPA </a:t>
            </a:r>
            <a:r>
              <a:rPr lang="it-IT" sz="1600" dirty="0">
                <a:solidFill>
                  <a:schemeClr val="bg1"/>
                </a:solidFill>
              </a:rPr>
              <a:t>2</a:t>
            </a:r>
            <a:r>
              <a:rPr lang="it-IT" sz="1600" dirty="0" smtClean="0">
                <a:solidFill>
                  <a:schemeClr val="bg1"/>
                </a:solidFill>
              </a:rPr>
              <a:t>. IL NEOPLATONISMO : IL DESTINO DELL’UOMO</a:t>
            </a:r>
            <a:endParaRPr lang="it-IT" sz="1600" dirty="0">
              <a:solidFill>
                <a:schemeClr val="bg1"/>
              </a:solidFill>
            </a:endParaRPr>
          </a:p>
        </p:txBody>
      </p:sp>
      <p:sp>
        <p:nvSpPr>
          <p:cNvPr id="56" name="Anello 55"/>
          <p:cNvSpPr/>
          <p:nvPr/>
        </p:nvSpPr>
        <p:spPr>
          <a:xfrm>
            <a:off x="142621" y="31480"/>
            <a:ext cx="444416" cy="447981"/>
          </a:xfrm>
          <a:prstGeom prst="donut">
            <a:avLst/>
          </a:prstGeom>
          <a:solidFill>
            <a:srgbClr val="94BEB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7141344" y="3200400"/>
            <a:ext cx="2088765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1200" dirty="0">
                <a:latin typeface="Arial"/>
                <a:cs typeface="Arial"/>
              </a:rPr>
              <a:t>Ricongiungimento dell’anima</a:t>
            </a:r>
          </a:p>
          <a:p>
            <a:pPr algn="ctr"/>
            <a:r>
              <a:rPr lang="it-IT" sz="1200" dirty="0">
                <a:latin typeface="Arial"/>
                <a:cs typeface="Arial"/>
              </a:rPr>
              <a:t>mediante </a:t>
            </a:r>
            <a:r>
              <a:rPr lang="it-IT" sz="1200" dirty="0" smtClean="0">
                <a:latin typeface="Arial"/>
                <a:cs typeface="Arial"/>
              </a:rPr>
              <a:t>la </a:t>
            </a:r>
            <a:r>
              <a:rPr lang="it-IT" sz="1200" dirty="0">
                <a:latin typeface="Arial"/>
                <a:cs typeface="Arial"/>
              </a:rPr>
              <a:t>contemplazione</a:t>
            </a:r>
          </a:p>
          <a:p>
            <a:pPr algn="ctr"/>
            <a:r>
              <a:rPr lang="it-IT" sz="1200" dirty="0">
                <a:latin typeface="Arial"/>
                <a:cs typeface="Arial"/>
              </a:rPr>
              <a:t>(“Fuga del solo verso il Solo”)</a:t>
            </a:r>
          </a:p>
        </p:txBody>
      </p:sp>
    </p:spTree>
    <p:extLst>
      <p:ext uri="{BB962C8B-B14F-4D97-AF65-F5344CB8AC3E}">
        <p14:creationId xmlns:p14="http://schemas.microsoft.com/office/powerpoint/2010/main" val="1422572289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arrotondato 3"/>
          <p:cNvSpPr/>
          <p:nvPr/>
        </p:nvSpPr>
        <p:spPr>
          <a:xfrm>
            <a:off x="454026" y="2393856"/>
            <a:ext cx="2219709" cy="435600"/>
          </a:xfrm>
          <a:prstGeom prst="roundRect">
            <a:avLst>
              <a:gd name="adj" fmla="val 11076"/>
            </a:avLst>
          </a:prstGeom>
          <a:solidFill>
            <a:schemeClr val="bg1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it-IT" sz="1100" dirty="0" smtClean="0">
                <a:solidFill>
                  <a:srgbClr val="000000"/>
                </a:solidFill>
                <a:latin typeface="Arial"/>
                <a:cs typeface="Arial"/>
              </a:rPr>
              <a:t>Scuola di Alessandria</a:t>
            </a:r>
          </a:p>
          <a:p>
            <a:pPr algn="ctr"/>
            <a:r>
              <a:rPr lang="it-IT" sz="1100" dirty="0" smtClean="0">
                <a:solidFill>
                  <a:srgbClr val="000000"/>
                </a:solidFill>
                <a:latin typeface="Arial"/>
                <a:cs typeface="Arial"/>
              </a:rPr>
              <a:t>(</a:t>
            </a:r>
            <a:r>
              <a:rPr lang="it-IT" sz="1100" i="1" dirty="0" smtClean="0">
                <a:solidFill>
                  <a:srgbClr val="000000"/>
                </a:solidFill>
                <a:latin typeface="Arial"/>
                <a:cs typeface="Arial"/>
              </a:rPr>
              <a:t>Ammonio)</a:t>
            </a:r>
            <a:endParaRPr lang="it-IT" sz="1100" dirty="0" smtClean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5" name="Rettangolo arrotondato 4"/>
          <p:cNvSpPr/>
          <p:nvPr/>
        </p:nvSpPr>
        <p:spPr>
          <a:xfrm>
            <a:off x="3375026" y="2393856"/>
            <a:ext cx="2219709" cy="435600"/>
          </a:xfrm>
          <a:prstGeom prst="roundRect">
            <a:avLst>
              <a:gd name="adj" fmla="val 11076"/>
            </a:avLst>
          </a:prstGeom>
          <a:solidFill>
            <a:schemeClr val="bg1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it-IT" sz="1100" dirty="0" smtClean="0">
                <a:solidFill>
                  <a:srgbClr val="000000"/>
                </a:solidFill>
                <a:latin typeface="Arial"/>
                <a:cs typeface="Arial"/>
              </a:rPr>
              <a:t>Scuola di Siria</a:t>
            </a:r>
          </a:p>
          <a:p>
            <a:pPr algn="ctr"/>
            <a:r>
              <a:rPr lang="it-IT" sz="1100" dirty="0" smtClean="0">
                <a:solidFill>
                  <a:srgbClr val="000000"/>
                </a:solidFill>
                <a:latin typeface="Arial"/>
                <a:cs typeface="Arial"/>
              </a:rPr>
              <a:t>(</a:t>
            </a:r>
            <a:r>
              <a:rPr lang="it-IT" sz="1100" i="1" dirty="0" err="1" smtClean="0">
                <a:solidFill>
                  <a:srgbClr val="000000"/>
                </a:solidFill>
                <a:latin typeface="Arial"/>
                <a:cs typeface="Arial"/>
              </a:rPr>
              <a:t>Giamblico</a:t>
            </a:r>
            <a:r>
              <a:rPr lang="it-IT" sz="1100" i="1" dirty="0" smtClean="0">
                <a:solidFill>
                  <a:srgbClr val="000000"/>
                </a:solidFill>
                <a:latin typeface="Arial"/>
                <a:cs typeface="Arial"/>
              </a:rPr>
              <a:t>)</a:t>
            </a:r>
            <a:endParaRPr lang="it-IT" sz="1100" dirty="0" smtClean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7" name="Rettangolo arrotondato 6"/>
          <p:cNvSpPr/>
          <p:nvPr/>
        </p:nvSpPr>
        <p:spPr>
          <a:xfrm>
            <a:off x="6092826" y="2393856"/>
            <a:ext cx="2219709" cy="435600"/>
          </a:xfrm>
          <a:prstGeom prst="roundRect">
            <a:avLst>
              <a:gd name="adj" fmla="val 11076"/>
            </a:avLst>
          </a:prstGeom>
          <a:solidFill>
            <a:schemeClr val="bg1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it-IT" sz="1100" dirty="0" smtClean="0">
                <a:solidFill>
                  <a:srgbClr val="000000"/>
                </a:solidFill>
                <a:latin typeface="Arial"/>
                <a:cs typeface="Arial"/>
              </a:rPr>
              <a:t>Seconda Scuola di Alessandria</a:t>
            </a:r>
          </a:p>
          <a:p>
            <a:pPr algn="ctr"/>
            <a:r>
              <a:rPr lang="it-IT" sz="1100" dirty="0" smtClean="0">
                <a:solidFill>
                  <a:srgbClr val="000000"/>
                </a:solidFill>
                <a:latin typeface="Arial"/>
                <a:cs typeface="Arial"/>
              </a:rPr>
              <a:t>(</a:t>
            </a:r>
            <a:r>
              <a:rPr lang="it-IT" sz="1100" i="1" dirty="0" smtClean="0">
                <a:solidFill>
                  <a:srgbClr val="000000"/>
                </a:solidFill>
                <a:latin typeface="Arial"/>
                <a:cs typeface="Arial"/>
              </a:rPr>
              <a:t>Commentari ad Aristotele)</a:t>
            </a:r>
            <a:endParaRPr lang="it-IT" sz="1100" dirty="0" smtClean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8" name="Rettangolo arrotondato 7"/>
          <p:cNvSpPr/>
          <p:nvPr/>
        </p:nvSpPr>
        <p:spPr>
          <a:xfrm>
            <a:off x="454026" y="3181256"/>
            <a:ext cx="2219709" cy="435600"/>
          </a:xfrm>
          <a:prstGeom prst="roundRect">
            <a:avLst>
              <a:gd name="adj" fmla="val 11076"/>
            </a:avLst>
          </a:prstGeom>
          <a:solidFill>
            <a:schemeClr val="bg1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it-IT" sz="1100" dirty="0" smtClean="0">
                <a:solidFill>
                  <a:srgbClr val="000000"/>
                </a:solidFill>
                <a:latin typeface="Arial"/>
                <a:cs typeface="Arial"/>
              </a:rPr>
              <a:t>Scuola di Roma</a:t>
            </a:r>
          </a:p>
          <a:p>
            <a:pPr algn="ctr"/>
            <a:r>
              <a:rPr lang="it-IT" sz="1100" dirty="0" smtClean="0">
                <a:solidFill>
                  <a:srgbClr val="000000"/>
                </a:solidFill>
                <a:latin typeface="Arial"/>
                <a:cs typeface="Arial"/>
              </a:rPr>
              <a:t>(</a:t>
            </a:r>
            <a:r>
              <a:rPr lang="it-IT" sz="1100" i="1" dirty="0" err="1" smtClean="0">
                <a:solidFill>
                  <a:srgbClr val="000000"/>
                </a:solidFill>
                <a:latin typeface="Arial"/>
                <a:cs typeface="Arial"/>
              </a:rPr>
              <a:t>Plotino</a:t>
            </a:r>
            <a:r>
              <a:rPr lang="it-IT" sz="1100" i="1" dirty="0" smtClean="0">
                <a:solidFill>
                  <a:srgbClr val="000000"/>
                </a:solidFill>
                <a:latin typeface="Arial"/>
                <a:cs typeface="Arial"/>
              </a:rPr>
              <a:t> e Porfirio)</a:t>
            </a:r>
            <a:endParaRPr lang="it-IT" sz="1100" dirty="0" smtClean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9" name="Rettangolo arrotondato 8"/>
          <p:cNvSpPr/>
          <p:nvPr/>
        </p:nvSpPr>
        <p:spPr>
          <a:xfrm>
            <a:off x="3375026" y="3181256"/>
            <a:ext cx="2219709" cy="435600"/>
          </a:xfrm>
          <a:prstGeom prst="roundRect">
            <a:avLst>
              <a:gd name="adj" fmla="val 11076"/>
            </a:avLst>
          </a:prstGeom>
          <a:solidFill>
            <a:schemeClr val="bg1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it-IT" sz="1100" dirty="0" smtClean="0">
                <a:solidFill>
                  <a:srgbClr val="000000"/>
                </a:solidFill>
                <a:latin typeface="Arial"/>
                <a:cs typeface="Arial"/>
              </a:rPr>
              <a:t>Scuola di Pergamo</a:t>
            </a:r>
          </a:p>
          <a:p>
            <a:pPr algn="ctr"/>
            <a:r>
              <a:rPr lang="it-IT" sz="1100" dirty="0" smtClean="0">
                <a:solidFill>
                  <a:srgbClr val="000000"/>
                </a:solidFill>
                <a:latin typeface="Arial"/>
                <a:cs typeface="Arial"/>
              </a:rPr>
              <a:t>(</a:t>
            </a:r>
            <a:r>
              <a:rPr lang="it-IT" sz="1100" i="1" dirty="0" smtClean="0">
                <a:solidFill>
                  <a:srgbClr val="000000"/>
                </a:solidFill>
                <a:latin typeface="Arial"/>
                <a:cs typeface="Arial"/>
              </a:rPr>
              <a:t>Involuzione religioso-teurgica)</a:t>
            </a:r>
            <a:endParaRPr lang="it-IT" sz="1100" dirty="0" smtClean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10" name="Rettangolo arrotondato 9"/>
          <p:cNvSpPr/>
          <p:nvPr/>
        </p:nvSpPr>
        <p:spPr>
          <a:xfrm>
            <a:off x="454026" y="3998866"/>
            <a:ext cx="2219709" cy="435600"/>
          </a:xfrm>
          <a:prstGeom prst="roundRect">
            <a:avLst>
              <a:gd name="adj" fmla="val 11076"/>
            </a:avLst>
          </a:prstGeom>
          <a:solidFill>
            <a:schemeClr val="bg1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it-IT" sz="1100" dirty="0" smtClean="0">
                <a:solidFill>
                  <a:srgbClr val="000000"/>
                </a:solidFill>
                <a:latin typeface="Arial"/>
                <a:cs typeface="Arial"/>
              </a:rPr>
              <a:t>Scuola di Atene</a:t>
            </a:r>
          </a:p>
          <a:p>
            <a:pPr algn="ctr"/>
            <a:r>
              <a:rPr lang="it-IT" sz="1100" dirty="0" smtClean="0">
                <a:solidFill>
                  <a:srgbClr val="000000"/>
                </a:solidFill>
                <a:latin typeface="Arial"/>
                <a:cs typeface="Arial"/>
              </a:rPr>
              <a:t>(</a:t>
            </a:r>
            <a:r>
              <a:rPr lang="it-IT" sz="1100" i="1" dirty="0" err="1" smtClean="0">
                <a:solidFill>
                  <a:srgbClr val="000000"/>
                </a:solidFill>
                <a:latin typeface="Arial"/>
                <a:cs typeface="Arial"/>
              </a:rPr>
              <a:t>Proclo</a:t>
            </a:r>
            <a:r>
              <a:rPr lang="it-IT" sz="1100" i="1" dirty="0" smtClean="0">
                <a:solidFill>
                  <a:srgbClr val="000000"/>
                </a:solidFill>
                <a:latin typeface="Arial"/>
                <a:cs typeface="Arial"/>
              </a:rPr>
              <a:t>)</a:t>
            </a:r>
            <a:endParaRPr lang="it-IT" sz="1100" dirty="0" smtClean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11" name="Rettangolo arrotondato 10"/>
          <p:cNvSpPr/>
          <p:nvPr/>
        </p:nvSpPr>
        <p:spPr>
          <a:xfrm>
            <a:off x="3375026" y="3998866"/>
            <a:ext cx="2219709" cy="435600"/>
          </a:xfrm>
          <a:prstGeom prst="roundRect">
            <a:avLst>
              <a:gd name="adj" fmla="val 11076"/>
            </a:avLst>
          </a:prstGeom>
          <a:solidFill>
            <a:schemeClr val="bg1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it-IT" sz="1100" dirty="0" smtClean="0">
                <a:solidFill>
                  <a:srgbClr val="000000"/>
                </a:solidFill>
                <a:latin typeface="Arial"/>
                <a:cs typeface="Arial"/>
              </a:rPr>
              <a:t>Scuola di Alessandria</a:t>
            </a:r>
          </a:p>
          <a:p>
            <a:pPr algn="ctr"/>
            <a:r>
              <a:rPr lang="it-IT" sz="1100" dirty="0" smtClean="0">
                <a:solidFill>
                  <a:srgbClr val="000000"/>
                </a:solidFill>
                <a:latin typeface="Arial"/>
                <a:cs typeface="Arial"/>
              </a:rPr>
              <a:t>(</a:t>
            </a:r>
            <a:r>
              <a:rPr lang="it-IT" sz="1100" i="1" dirty="0" smtClean="0">
                <a:solidFill>
                  <a:srgbClr val="000000"/>
                </a:solidFill>
                <a:latin typeface="Arial"/>
                <a:cs typeface="Arial"/>
              </a:rPr>
              <a:t>Ammonio)</a:t>
            </a:r>
            <a:endParaRPr lang="it-IT" sz="1100" dirty="0" smtClean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12" name="Rettangolo arrotondato 11"/>
          <p:cNvSpPr/>
          <p:nvPr/>
        </p:nvSpPr>
        <p:spPr>
          <a:xfrm>
            <a:off x="454026" y="4964066"/>
            <a:ext cx="3978274" cy="890634"/>
          </a:xfrm>
          <a:prstGeom prst="roundRect">
            <a:avLst>
              <a:gd name="adj" fmla="val 11076"/>
            </a:avLst>
          </a:prstGeom>
          <a:solidFill>
            <a:schemeClr val="bg1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r>
              <a:rPr lang="it-IT" sz="1100" dirty="0">
                <a:solidFill>
                  <a:srgbClr val="000000"/>
                </a:solidFill>
                <a:latin typeface="Arial"/>
                <a:cs typeface="Arial"/>
              </a:rPr>
              <a:t>Legge della </a:t>
            </a:r>
            <a:r>
              <a:rPr lang="it-IT" sz="1100" b="1" dirty="0">
                <a:solidFill>
                  <a:srgbClr val="000000"/>
                </a:solidFill>
                <a:latin typeface="Arial"/>
                <a:cs typeface="Arial"/>
              </a:rPr>
              <a:t>processione</a:t>
            </a:r>
            <a:r>
              <a:rPr lang="it-IT" sz="1100" dirty="0">
                <a:solidFill>
                  <a:srgbClr val="000000"/>
                </a:solidFill>
                <a:latin typeface="Arial"/>
                <a:cs typeface="Arial"/>
              </a:rPr>
              <a:t> applicata all’Uno e a tutte le cose</a:t>
            </a:r>
          </a:p>
          <a:p>
            <a:r>
              <a:rPr lang="it-IT" sz="1100" dirty="0">
                <a:solidFill>
                  <a:srgbClr val="000000"/>
                </a:solidFill>
                <a:latin typeface="Arial"/>
                <a:cs typeface="Arial"/>
              </a:rPr>
              <a:t>• </a:t>
            </a:r>
            <a:r>
              <a:rPr lang="it-IT" sz="1100" i="1" dirty="0" err="1">
                <a:solidFill>
                  <a:srgbClr val="000000"/>
                </a:solidFill>
                <a:latin typeface="Arial"/>
                <a:cs typeface="Arial"/>
              </a:rPr>
              <a:t>manenza</a:t>
            </a:r>
            <a:r>
              <a:rPr lang="it-IT" sz="1100" dirty="0">
                <a:solidFill>
                  <a:srgbClr val="000000"/>
                </a:solidFill>
                <a:latin typeface="Arial"/>
                <a:cs typeface="Arial"/>
              </a:rPr>
              <a:t> (permanenza nel principio)</a:t>
            </a:r>
          </a:p>
          <a:p>
            <a:r>
              <a:rPr lang="it-IT" sz="1100" dirty="0">
                <a:solidFill>
                  <a:srgbClr val="000000"/>
                </a:solidFill>
                <a:latin typeface="Arial"/>
                <a:cs typeface="Arial"/>
              </a:rPr>
              <a:t>• </a:t>
            </a:r>
            <a:r>
              <a:rPr lang="it-IT" sz="1100" i="1" dirty="0">
                <a:solidFill>
                  <a:srgbClr val="000000"/>
                </a:solidFill>
                <a:latin typeface="Arial"/>
                <a:cs typeface="Arial"/>
              </a:rPr>
              <a:t>processione</a:t>
            </a:r>
            <a:r>
              <a:rPr lang="it-IT" sz="1100" dirty="0">
                <a:solidFill>
                  <a:srgbClr val="000000"/>
                </a:solidFill>
                <a:latin typeface="Arial"/>
                <a:cs typeface="Arial"/>
              </a:rPr>
              <a:t> (uscita dal principio)</a:t>
            </a:r>
          </a:p>
          <a:p>
            <a:r>
              <a:rPr lang="it-IT" sz="1100" dirty="0">
                <a:solidFill>
                  <a:srgbClr val="000000"/>
                </a:solidFill>
                <a:latin typeface="Arial"/>
                <a:cs typeface="Arial"/>
              </a:rPr>
              <a:t>• </a:t>
            </a:r>
            <a:r>
              <a:rPr lang="it-IT" sz="1100" i="1" dirty="0">
                <a:solidFill>
                  <a:srgbClr val="000000"/>
                </a:solidFill>
                <a:latin typeface="Arial"/>
                <a:cs typeface="Arial"/>
              </a:rPr>
              <a:t>ritorno</a:t>
            </a:r>
            <a:r>
              <a:rPr lang="it-IT" sz="1100" dirty="0">
                <a:solidFill>
                  <a:srgbClr val="000000"/>
                </a:solidFill>
                <a:latin typeface="Arial"/>
                <a:cs typeface="Arial"/>
              </a:rPr>
              <a:t> (ricongiungimento al principio)</a:t>
            </a:r>
          </a:p>
        </p:txBody>
      </p:sp>
      <p:sp>
        <p:nvSpPr>
          <p:cNvPr id="13" name="Rettangolo arrotondato 12"/>
          <p:cNvSpPr/>
          <p:nvPr/>
        </p:nvSpPr>
        <p:spPr>
          <a:xfrm>
            <a:off x="4619626" y="4964066"/>
            <a:ext cx="3978274" cy="890634"/>
          </a:xfrm>
          <a:prstGeom prst="roundRect">
            <a:avLst>
              <a:gd name="adj" fmla="val 11076"/>
            </a:avLst>
          </a:prstGeom>
          <a:solidFill>
            <a:schemeClr val="bg1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r>
              <a:rPr lang="it-IT" sz="1100" dirty="0">
                <a:solidFill>
                  <a:srgbClr val="000000"/>
                </a:solidFill>
                <a:latin typeface="Arial"/>
                <a:cs typeface="Arial"/>
              </a:rPr>
              <a:t>Legge del </a:t>
            </a:r>
            <a:r>
              <a:rPr lang="it-IT" sz="1100" b="1" dirty="0">
                <a:solidFill>
                  <a:srgbClr val="000000"/>
                </a:solidFill>
                <a:latin typeface="Arial"/>
                <a:cs typeface="Arial"/>
              </a:rPr>
              <a:t>ternario</a:t>
            </a:r>
            <a:r>
              <a:rPr lang="it-IT" sz="1100" dirty="0">
                <a:solidFill>
                  <a:srgbClr val="000000"/>
                </a:solidFill>
                <a:latin typeface="Arial"/>
                <a:cs typeface="Arial"/>
              </a:rPr>
              <a:t> applicata a tutte le cose</a:t>
            </a:r>
          </a:p>
          <a:p>
            <a:r>
              <a:rPr lang="it-IT" sz="1100" dirty="0">
                <a:solidFill>
                  <a:srgbClr val="000000"/>
                </a:solidFill>
                <a:latin typeface="Arial"/>
                <a:cs typeface="Arial"/>
              </a:rPr>
              <a:t>• </a:t>
            </a:r>
            <a:r>
              <a:rPr lang="it-IT" sz="1100" i="1" dirty="0">
                <a:solidFill>
                  <a:srgbClr val="000000"/>
                </a:solidFill>
                <a:latin typeface="Arial"/>
                <a:cs typeface="Arial"/>
              </a:rPr>
              <a:t>limite</a:t>
            </a:r>
            <a:r>
              <a:rPr lang="it-IT" sz="1100" dirty="0">
                <a:solidFill>
                  <a:srgbClr val="000000"/>
                </a:solidFill>
                <a:latin typeface="Arial"/>
                <a:cs typeface="Arial"/>
              </a:rPr>
              <a:t> (</a:t>
            </a:r>
            <a:r>
              <a:rPr lang="it-IT" sz="1100" dirty="0" err="1">
                <a:solidFill>
                  <a:srgbClr val="000000"/>
                </a:solidFill>
                <a:latin typeface="Arial"/>
                <a:cs typeface="Arial"/>
              </a:rPr>
              <a:t>péras</a:t>
            </a:r>
            <a:r>
              <a:rPr lang="it-IT" sz="1100" dirty="0">
                <a:solidFill>
                  <a:srgbClr val="000000"/>
                </a:solidFill>
                <a:latin typeface="Arial"/>
                <a:cs typeface="Arial"/>
              </a:rPr>
              <a:t>)</a:t>
            </a:r>
          </a:p>
          <a:p>
            <a:r>
              <a:rPr lang="it-IT" sz="1100" dirty="0">
                <a:solidFill>
                  <a:srgbClr val="000000"/>
                </a:solidFill>
                <a:latin typeface="Arial"/>
                <a:cs typeface="Arial"/>
              </a:rPr>
              <a:t>• </a:t>
            </a:r>
            <a:r>
              <a:rPr lang="it-IT" sz="1100" i="1" dirty="0" err="1">
                <a:solidFill>
                  <a:srgbClr val="000000"/>
                </a:solidFill>
                <a:latin typeface="Arial"/>
                <a:cs typeface="Arial"/>
              </a:rPr>
              <a:t>illimite</a:t>
            </a:r>
            <a:r>
              <a:rPr lang="it-IT" sz="1100" dirty="0">
                <a:solidFill>
                  <a:srgbClr val="000000"/>
                </a:solidFill>
                <a:latin typeface="Arial"/>
                <a:cs typeface="Arial"/>
              </a:rPr>
              <a:t> (</a:t>
            </a:r>
            <a:r>
              <a:rPr lang="it-IT" sz="1100" dirty="0" err="1">
                <a:solidFill>
                  <a:srgbClr val="000000"/>
                </a:solidFill>
                <a:latin typeface="Arial"/>
                <a:cs typeface="Arial"/>
              </a:rPr>
              <a:t>ápeiron</a:t>
            </a:r>
            <a:r>
              <a:rPr lang="it-IT" sz="1100" dirty="0">
                <a:solidFill>
                  <a:srgbClr val="000000"/>
                </a:solidFill>
                <a:latin typeface="Arial"/>
                <a:cs typeface="Arial"/>
              </a:rPr>
              <a:t>)</a:t>
            </a:r>
          </a:p>
          <a:p>
            <a:r>
              <a:rPr lang="it-IT" sz="1100" dirty="0">
                <a:solidFill>
                  <a:srgbClr val="000000"/>
                </a:solidFill>
                <a:latin typeface="Arial"/>
                <a:cs typeface="Arial"/>
              </a:rPr>
              <a:t>• </a:t>
            </a:r>
            <a:r>
              <a:rPr lang="it-IT" sz="1100" i="1" dirty="0">
                <a:solidFill>
                  <a:srgbClr val="000000"/>
                </a:solidFill>
                <a:latin typeface="Arial"/>
                <a:cs typeface="Arial"/>
              </a:rPr>
              <a:t>mescolanza</a:t>
            </a:r>
          </a:p>
        </p:txBody>
      </p:sp>
      <p:sp>
        <p:nvSpPr>
          <p:cNvPr id="14" name="Rettangolo arrotondato 13"/>
          <p:cNvSpPr/>
          <p:nvPr/>
        </p:nvSpPr>
        <p:spPr>
          <a:xfrm>
            <a:off x="454026" y="1161956"/>
            <a:ext cx="2219709" cy="704944"/>
          </a:xfrm>
          <a:prstGeom prst="roundRect">
            <a:avLst>
              <a:gd name="adj" fmla="val 11076"/>
            </a:avLst>
          </a:prstGeom>
          <a:solidFill>
            <a:srgbClr val="9DC0B2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it-IT" sz="1100" b="1" dirty="0">
                <a:solidFill>
                  <a:srgbClr val="000000"/>
                </a:solidFill>
                <a:latin typeface="Arial"/>
                <a:cs typeface="Arial"/>
              </a:rPr>
              <a:t>Tendenza</a:t>
            </a:r>
          </a:p>
          <a:p>
            <a:pPr algn="ctr"/>
            <a:r>
              <a:rPr lang="it-IT" sz="1100" b="1" dirty="0">
                <a:solidFill>
                  <a:srgbClr val="000000"/>
                </a:solidFill>
                <a:latin typeface="Arial"/>
                <a:cs typeface="Arial"/>
              </a:rPr>
              <a:t>metafisico-speculativa pura</a:t>
            </a:r>
            <a:endParaRPr lang="it-IT" sz="1100" b="1" dirty="0" smtClean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16" name="Rettangolo arrotondato 15"/>
          <p:cNvSpPr/>
          <p:nvPr/>
        </p:nvSpPr>
        <p:spPr>
          <a:xfrm>
            <a:off x="3375026" y="1161956"/>
            <a:ext cx="2219709" cy="704944"/>
          </a:xfrm>
          <a:prstGeom prst="roundRect">
            <a:avLst>
              <a:gd name="adj" fmla="val 11076"/>
            </a:avLst>
          </a:prstGeom>
          <a:solidFill>
            <a:srgbClr val="9DC0B2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it-IT" sz="1100" b="1" dirty="0">
                <a:solidFill>
                  <a:srgbClr val="000000"/>
                </a:solidFill>
                <a:latin typeface="Arial"/>
                <a:cs typeface="Arial"/>
              </a:rPr>
              <a:t>Combinazione</a:t>
            </a:r>
          </a:p>
          <a:p>
            <a:pPr algn="ctr"/>
            <a:r>
              <a:rPr lang="it-IT" sz="1100" b="1" dirty="0">
                <a:solidFill>
                  <a:srgbClr val="000000"/>
                </a:solidFill>
                <a:latin typeface="Arial"/>
                <a:cs typeface="Arial"/>
              </a:rPr>
              <a:t>tra filosofia e tendenza</a:t>
            </a:r>
          </a:p>
          <a:p>
            <a:pPr algn="ctr"/>
            <a:r>
              <a:rPr lang="it-IT" sz="1100" b="1" dirty="0">
                <a:solidFill>
                  <a:srgbClr val="000000"/>
                </a:solidFill>
                <a:latin typeface="Arial"/>
                <a:cs typeface="Arial"/>
              </a:rPr>
              <a:t>mistico-religioso-teurgica</a:t>
            </a:r>
          </a:p>
        </p:txBody>
      </p:sp>
      <p:sp>
        <p:nvSpPr>
          <p:cNvPr id="17" name="Rettangolo arrotondato 16"/>
          <p:cNvSpPr/>
          <p:nvPr/>
        </p:nvSpPr>
        <p:spPr>
          <a:xfrm>
            <a:off x="6092826" y="1161956"/>
            <a:ext cx="2219709" cy="704944"/>
          </a:xfrm>
          <a:prstGeom prst="roundRect">
            <a:avLst>
              <a:gd name="adj" fmla="val 11076"/>
            </a:avLst>
          </a:prstGeom>
          <a:solidFill>
            <a:srgbClr val="9DC0B2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it-IT" sz="1100" b="1" dirty="0">
                <a:solidFill>
                  <a:srgbClr val="000000"/>
                </a:solidFill>
                <a:latin typeface="Arial"/>
                <a:cs typeface="Arial"/>
              </a:rPr>
              <a:t>Tendenza</a:t>
            </a:r>
          </a:p>
          <a:p>
            <a:pPr algn="ctr"/>
            <a:r>
              <a:rPr lang="it-IT" sz="1100" b="1" dirty="0">
                <a:solidFill>
                  <a:srgbClr val="000000"/>
                </a:solidFill>
                <a:latin typeface="Arial"/>
                <a:cs typeface="Arial"/>
              </a:rPr>
              <a:t>erudita</a:t>
            </a:r>
          </a:p>
        </p:txBody>
      </p:sp>
      <p:sp>
        <p:nvSpPr>
          <p:cNvPr id="18" name="Rettangolo arrotondato 17"/>
          <p:cNvSpPr/>
          <p:nvPr/>
        </p:nvSpPr>
        <p:spPr>
          <a:xfrm>
            <a:off x="454026" y="5992766"/>
            <a:ext cx="8143874" cy="362044"/>
          </a:xfrm>
          <a:prstGeom prst="roundRect">
            <a:avLst>
              <a:gd name="adj" fmla="val 11076"/>
            </a:avLst>
          </a:prstGeom>
          <a:solidFill>
            <a:schemeClr val="bg1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it-IT" sz="1100" b="1" dirty="0">
                <a:solidFill>
                  <a:srgbClr val="000000"/>
                </a:solidFill>
                <a:latin typeface="Arial"/>
                <a:cs typeface="Arial"/>
              </a:rPr>
              <a:t>529 d.C.: chiusura delle scuole filosofiche pagane a opera di Giustiniano</a:t>
            </a:r>
          </a:p>
        </p:txBody>
      </p:sp>
      <p:cxnSp>
        <p:nvCxnSpPr>
          <p:cNvPr id="19" name="Connettore 2 18"/>
          <p:cNvCxnSpPr>
            <a:stCxn id="17" idx="2"/>
            <a:endCxn id="7" idx="0"/>
          </p:cNvCxnSpPr>
          <p:nvPr/>
        </p:nvCxnSpPr>
        <p:spPr>
          <a:xfrm>
            <a:off x="7202681" y="1866900"/>
            <a:ext cx="0" cy="526956"/>
          </a:xfrm>
          <a:prstGeom prst="straightConnector1">
            <a:avLst/>
          </a:prstGeom>
          <a:ln w="38100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CasellaDiTesto 19"/>
          <p:cNvSpPr txBox="1"/>
          <p:nvPr/>
        </p:nvSpPr>
        <p:spPr>
          <a:xfrm>
            <a:off x="858567" y="92979"/>
            <a:ext cx="371257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600" dirty="0" smtClean="0">
                <a:solidFill>
                  <a:schemeClr val="bg1"/>
                </a:solidFill>
              </a:rPr>
              <a:t>MAPPA 3. SVILUPPI DEL NEOPLATONISMO</a:t>
            </a:r>
            <a:endParaRPr lang="it-IT" sz="1600" dirty="0">
              <a:solidFill>
                <a:schemeClr val="bg1"/>
              </a:solidFill>
            </a:endParaRPr>
          </a:p>
        </p:txBody>
      </p:sp>
      <p:sp>
        <p:nvSpPr>
          <p:cNvPr id="21" name="Anello 20"/>
          <p:cNvSpPr/>
          <p:nvPr/>
        </p:nvSpPr>
        <p:spPr>
          <a:xfrm>
            <a:off x="142621" y="31480"/>
            <a:ext cx="444416" cy="447981"/>
          </a:xfrm>
          <a:prstGeom prst="donut">
            <a:avLst/>
          </a:prstGeom>
          <a:solidFill>
            <a:srgbClr val="94BEB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cxnSp>
        <p:nvCxnSpPr>
          <p:cNvPr id="24" name="Connettore 2 23"/>
          <p:cNvCxnSpPr>
            <a:stCxn id="16" idx="2"/>
            <a:endCxn id="5" idx="0"/>
          </p:cNvCxnSpPr>
          <p:nvPr/>
        </p:nvCxnSpPr>
        <p:spPr>
          <a:xfrm>
            <a:off x="4484881" y="1866900"/>
            <a:ext cx="0" cy="526956"/>
          </a:xfrm>
          <a:prstGeom prst="straightConnector1">
            <a:avLst/>
          </a:prstGeom>
          <a:ln w="38100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2 26"/>
          <p:cNvCxnSpPr>
            <a:stCxn id="14" idx="2"/>
            <a:endCxn id="4" idx="0"/>
          </p:cNvCxnSpPr>
          <p:nvPr/>
        </p:nvCxnSpPr>
        <p:spPr>
          <a:xfrm>
            <a:off x="1563881" y="1866900"/>
            <a:ext cx="0" cy="526956"/>
          </a:xfrm>
          <a:prstGeom prst="straightConnector1">
            <a:avLst/>
          </a:prstGeom>
          <a:ln w="38100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Connettore 2 30"/>
          <p:cNvCxnSpPr>
            <a:stCxn id="4" idx="2"/>
            <a:endCxn id="8" idx="0"/>
          </p:cNvCxnSpPr>
          <p:nvPr/>
        </p:nvCxnSpPr>
        <p:spPr>
          <a:xfrm>
            <a:off x="1563881" y="2829456"/>
            <a:ext cx="0" cy="351800"/>
          </a:xfrm>
          <a:prstGeom prst="straightConnector1">
            <a:avLst/>
          </a:prstGeom>
          <a:ln w="38100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Connettore 2 33"/>
          <p:cNvCxnSpPr>
            <a:stCxn id="8" idx="2"/>
            <a:endCxn id="10" idx="0"/>
          </p:cNvCxnSpPr>
          <p:nvPr/>
        </p:nvCxnSpPr>
        <p:spPr>
          <a:xfrm>
            <a:off x="1563881" y="3616856"/>
            <a:ext cx="0" cy="382010"/>
          </a:xfrm>
          <a:prstGeom prst="straightConnector1">
            <a:avLst/>
          </a:prstGeom>
          <a:ln w="38100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Connettore 2 36"/>
          <p:cNvCxnSpPr>
            <a:stCxn id="9" idx="2"/>
            <a:endCxn id="11" idx="0"/>
          </p:cNvCxnSpPr>
          <p:nvPr/>
        </p:nvCxnSpPr>
        <p:spPr>
          <a:xfrm>
            <a:off x="4484881" y="3616856"/>
            <a:ext cx="0" cy="382010"/>
          </a:xfrm>
          <a:prstGeom prst="straightConnector1">
            <a:avLst/>
          </a:prstGeom>
          <a:ln w="38100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Connettore 2 39"/>
          <p:cNvCxnSpPr>
            <a:stCxn id="5" idx="2"/>
            <a:endCxn id="9" idx="0"/>
          </p:cNvCxnSpPr>
          <p:nvPr/>
        </p:nvCxnSpPr>
        <p:spPr>
          <a:xfrm>
            <a:off x="4484881" y="2829456"/>
            <a:ext cx="0" cy="351800"/>
          </a:xfrm>
          <a:prstGeom prst="straightConnector1">
            <a:avLst/>
          </a:prstGeom>
          <a:ln w="38100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Connettore 4 44"/>
          <p:cNvCxnSpPr>
            <a:stCxn id="10" idx="2"/>
            <a:endCxn id="13" idx="0"/>
          </p:cNvCxnSpPr>
          <p:nvPr/>
        </p:nvCxnSpPr>
        <p:spPr>
          <a:xfrm rot="16200000" flipH="1">
            <a:off x="3821522" y="2176825"/>
            <a:ext cx="529600" cy="5044882"/>
          </a:xfrm>
          <a:prstGeom prst="bentConnector3">
            <a:avLst/>
          </a:prstGeom>
          <a:ln w="38100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Connettore 4 46"/>
          <p:cNvCxnSpPr>
            <a:stCxn id="10" idx="2"/>
            <a:endCxn id="12" idx="0"/>
          </p:cNvCxnSpPr>
          <p:nvPr/>
        </p:nvCxnSpPr>
        <p:spPr>
          <a:xfrm rot="16200000" flipH="1">
            <a:off x="1738722" y="4259625"/>
            <a:ext cx="529600" cy="879282"/>
          </a:xfrm>
          <a:prstGeom prst="bentConnector3">
            <a:avLst/>
          </a:prstGeom>
          <a:ln w="38100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356070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arrotondato 4"/>
          <p:cNvSpPr/>
          <p:nvPr/>
        </p:nvSpPr>
        <p:spPr>
          <a:xfrm>
            <a:off x="2816878" y="1830621"/>
            <a:ext cx="1589387" cy="525780"/>
          </a:xfrm>
          <a:prstGeom prst="roundRect">
            <a:avLst>
              <a:gd name="adj" fmla="val 11076"/>
            </a:avLst>
          </a:prstGeom>
          <a:solidFill>
            <a:schemeClr val="bg1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Il principio</a:t>
            </a:r>
            <a:b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</a:br>
            <a: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è il </a:t>
            </a:r>
            <a:r>
              <a:rPr lang="it-IT" sz="130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numero</a:t>
            </a:r>
          </a:p>
        </p:txBody>
      </p:sp>
      <p:sp>
        <p:nvSpPr>
          <p:cNvPr id="7" name="Rettangolo arrotondato 6"/>
          <p:cNvSpPr/>
          <p:nvPr/>
        </p:nvSpPr>
        <p:spPr>
          <a:xfrm>
            <a:off x="1664241" y="2715086"/>
            <a:ext cx="1809854" cy="739378"/>
          </a:xfrm>
          <a:prstGeom prst="roundRect">
            <a:avLst>
              <a:gd name="adj" fmla="val 11076"/>
            </a:avLst>
          </a:prstGeom>
          <a:solidFill>
            <a:schemeClr val="bg1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Principi del numero</a:t>
            </a:r>
            <a:b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</a:br>
            <a: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sono il limite e</a:t>
            </a:r>
            <a:b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</a:br>
            <a: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l’illimitato</a:t>
            </a:r>
          </a:p>
        </p:txBody>
      </p:sp>
      <p:sp>
        <p:nvSpPr>
          <p:cNvPr id="8" name="Rettangolo arrotondato 7"/>
          <p:cNvSpPr/>
          <p:nvPr/>
        </p:nvSpPr>
        <p:spPr>
          <a:xfrm>
            <a:off x="3937327" y="2715086"/>
            <a:ext cx="1809854" cy="525780"/>
          </a:xfrm>
          <a:prstGeom prst="roundRect">
            <a:avLst>
              <a:gd name="adj" fmla="val 11076"/>
            </a:avLst>
          </a:prstGeom>
          <a:solidFill>
            <a:schemeClr val="bg1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Ordine, razionalità,</a:t>
            </a:r>
            <a:b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</a:br>
            <a: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verità, armonia</a:t>
            </a:r>
          </a:p>
        </p:txBody>
      </p:sp>
      <p:sp>
        <p:nvSpPr>
          <p:cNvPr id="9" name="Rettangolo arrotondato 8"/>
          <p:cNvSpPr/>
          <p:nvPr/>
        </p:nvSpPr>
        <p:spPr>
          <a:xfrm>
            <a:off x="1032011" y="3975727"/>
            <a:ext cx="922447" cy="312182"/>
          </a:xfrm>
          <a:prstGeom prst="roundRect">
            <a:avLst>
              <a:gd name="adj" fmla="val 11076"/>
            </a:avLst>
          </a:prstGeom>
          <a:solidFill>
            <a:schemeClr val="bg1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Dispari</a:t>
            </a:r>
          </a:p>
        </p:txBody>
      </p:sp>
      <p:sp>
        <p:nvSpPr>
          <p:cNvPr id="10" name="Rettangolo arrotondato 9"/>
          <p:cNvSpPr/>
          <p:nvPr/>
        </p:nvSpPr>
        <p:spPr>
          <a:xfrm>
            <a:off x="2106858" y="3975727"/>
            <a:ext cx="922447" cy="312182"/>
          </a:xfrm>
          <a:prstGeom prst="roundRect">
            <a:avLst>
              <a:gd name="adj" fmla="val 11076"/>
            </a:avLst>
          </a:prstGeom>
          <a:solidFill>
            <a:schemeClr val="bg1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Pari</a:t>
            </a:r>
          </a:p>
        </p:txBody>
      </p:sp>
      <p:sp>
        <p:nvSpPr>
          <p:cNvPr id="11" name="Rettangolo arrotondato 10"/>
          <p:cNvSpPr/>
          <p:nvPr/>
        </p:nvSpPr>
        <p:spPr>
          <a:xfrm>
            <a:off x="3181705" y="3975727"/>
            <a:ext cx="1061430" cy="525780"/>
          </a:xfrm>
          <a:prstGeom prst="roundRect">
            <a:avLst>
              <a:gd name="adj" fmla="val 11076"/>
            </a:avLst>
          </a:prstGeom>
          <a:solidFill>
            <a:schemeClr val="bg1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Uno:</a:t>
            </a:r>
            <a:b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</a:br>
            <a:r>
              <a:rPr lang="it-IT" sz="1300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parimpari</a:t>
            </a:r>
            <a:endParaRPr lang="it-IT" sz="1300" dirty="0" smtClean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sp>
        <p:nvSpPr>
          <p:cNvPr id="12" name="Rettangolo arrotondato 11"/>
          <p:cNvSpPr/>
          <p:nvPr/>
        </p:nvSpPr>
        <p:spPr>
          <a:xfrm>
            <a:off x="1826284" y="4838831"/>
            <a:ext cx="3792723" cy="525780"/>
          </a:xfrm>
          <a:prstGeom prst="roundRect">
            <a:avLst>
              <a:gd name="adj" fmla="val 11076"/>
            </a:avLst>
          </a:prstGeom>
          <a:solidFill>
            <a:schemeClr val="bg1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Dieci: numero perfetto</a:t>
            </a:r>
            <a:b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</a:br>
            <a: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1 (punto) + 2 (linea) + 3 (triangolo) + 4 (piramide)</a:t>
            </a:r>
          </a:p>
        </p:txBody>
      </p:sp>
      <p:sp>
        <p:nvSpPr>
          <p:cNvPr id="13" name="Rettangolo arrotondato 12"/>
          <p:cNvSpPr/>
          <p:nvPr/>
        </p:nvSpPr>
        <p:spPr>
          <a:xfrm>
            <a:off x="6128848" y="1536582"/>
            <a:ext cx="1809854" cy="1166574"/>
          </a:xfrm>
          <a:prstGeom prst="roundRect">
            <a:avLst>
              <a:gd name="adj" fmla="val 11076"/>
            </a:avLst>
          </a:prstGeom>
          <a:solidFill>
            <a:schemeClr val="bg1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La matematica</a:t>
            </a:r>
            <a:b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</a:br>
            <a: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è una forma di</a:t>
            </a:r>
            <a:b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</a:br>
            <a:r>
              <a:rPr lang="it-IT" sz="130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purificazione</a:t>
            </a:r>
            <a:br>
              <a:rPr lang="it-IT" sz="1300" b="1" dirty="0" smtClean="0">
                <a:solidFill>
                  <a:srgbClr val="000000"/>
                </a:solidFill>
                <a:latin typeface="Times New Roman"/>
                <a:cs typeface="Times New Roman"/>
              </a:rPr>
            </a:br>
            <a:r>
              <a:rPr lang="it-IT" sz="130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dell’anima</a:t>
            </a:r>
            <a:br>
              <a:rPr lang="it-IT" sz="1300" b="1" dirty="0" smtClean="0">
                <a:solidFill>
                  <a:srgbClr val="000000"/>
                </a:solidFill>
                <a:latin typeface="Times New Roman"/>
                <a:cs typeface="Times New Roman"/>
              </a:rPr>
            </a:br>
            <a:r>
              <a:rPr lang="it-IT" sz="130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dal corpo</a:t>
            </a:r>
          </a:p>
        </p:txBody>
      </p:sp>
      <p:sp>
        <p:nvSpPr>
          <p:cNvPr id="14" name="Rettangolo arrotondato 13"/>
          <p:cNvSpPr/>
          <p:nvPr/>
        </p:nvSpPr>
        <p:spPr>
          <a:xfrm>
            <a:off x="6128848" y="3334933"/>
            <a:ext cx="1809854" cy="952976"/>
          </a:xfrm>
          <a:prstGeom prst="roundRect">
            <a:avLst>
              <a:gd name="adj" fmla="val 11076"/>
            </a:avLst>
          </a:prstGeom>
          <a:solidFill>
            <a:schemeClr val="bg1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Metempsicosi:</a:t>
            </a:r>
            <a:b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</a:br>
            <a: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l’anima vive diverse</a:t>
            </a:r>
            <a:b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</a:br>
            <a: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successive esistenze</a:t>
            </a:r>
            <a:b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</a:br>
            <a: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corporee</a:t>
            </a:r>
          </a:p>
        </p:txBody>
      </p:sp>
      <p:sp>
        <p:nvSpPr>
          <p:cNvPr id="15" name="Rettangolo arrotondato 14"/>
          <p:cNvSpPr/>
          <p:nvPr/>
        </p:nvSpPr>
        <p:spPr>
          <a:xfrm>
            <a:off x="1466157" y="1211790"/>
            <a:ext cx="4302564" cy="312182"/>
          </a:xfrm>
          <a:prstGeom prst="roundRect">
            <a:avLst>
              <a:gd name="adj" fmla="val 11076"/>
            </a:avLst>
          </a:prstGeom>
          <a:solidFill>
            <a:srgbClr val="94BEB5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it-IT" sz="130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In tutte le cose esiste una regolarità matematica</a:t>
            </a:r>
          </a:p>
        </p:txBody>
      </p:sp>
      <p:cxnSp>
        <p:nvCxnSpPr>
          <p:cNvPr id="18" name="Connettore 4 17"/>
          <p:cNvCxnSpPr>
            <a:stCxn id="5" idx="1"/>
            <a:endCxn id="7" idx="0"/>
          </p:cNvCxnSpPr>
          <p:nvPr/>
        </p:nvCxnSpPr>
        <p:spPr>
          <a:xfrm rot="10800000" flipV="1">
            <a:off x="2569168" y="2093510"/>
            <a:ext cx="247710" cy="621575"/>
          </a:xfrm>
          <a:prstGeom prst="bentConnector2">
            <a:avLst/>
          </a:prstGeom>
          <a:ln w="38100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Connettore 4 19"/>
          <p:cNvCxnSpPr>
            <a:stCxn id="5" idx="3"/>
            <a:endCxn id="8" idx="0"/>
          </p:cNvCxnSpPr>
          <p:nvPr/>
        </p:nvCxnSpPr>
        <p:spPr>
          <a:xfrm>
            <a:off x="4406265" y="2093511"/>
            <a:ext cx="435989" cy="621575"/>
          </a:xfrm>
          <a:prstGeom prst="bentConnector2">
            <a:avLst/>
          </a:prstGeom>
          <a:ln w="38100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Connettore 4 21"/>
          <p:cNvCxnSpPr>
            <a:stCxn id="7" idx="2"/>
            <a:endCxn id="9" idx="0"/>
          </p:cNvCxnSpPr>
          <p:nvPr/>
        </p:nvCxnSpPr>
        <p:spPr>
          <a:xfrm rot="5400000">
            <a:off x="1770571" y="3177129"/>
            <a:ext cx="521263" cy="1075933"/>
          </a:xfrm>
          <a:prstGeom prst="bentConnector3">
            <a:avLst/>
          </a:prstGeom>
          <a:ln w="38100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4 23"/>
          <p:cNvCxnSpPr>
            <a:stCxn id="7" idx="2"/>
            <a:endCxn id="10" idx="0"/>
          </p:cNvCxnSpPr>
          <p:nvPr/>
        </p:nvCxnSpPr>
        <p:spPr>
          <a:xfrm rot="5400000">
            <a:off x="2307994" y="3714552"/>
            <a:ext cx="521263" cy="1086"/>
          </a:xfrm>
          <a:prstGeom prst="bentConnector3">
            <a:avLst/>
          </a:prstGeom>
          <a:ln w="38100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Connettore 4 25"/>
          <p:cNvCxnSpPr>
            <a:stCxn id="7" idx="2"/>
            <a:endCxn id="11" idx="0"/>
          </p:cNvCxnSpPr>
          <p:nvPr/>
        </p:nvCxnSpPr>
        <p:spPr>
          <a:xfrm rot="16200000" flipH="1">
            <a:off x="2880163" y="3143469"/>
            <a:ext cx="521263" cy="1143252"/>
          </a:xfrm>
          <a:prstGeom prst="bentConnector3">
            <a:avLst/>
          </a:prstGeom>
          <a:ln w="38100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Connettore 2 31"/>
          <p:cNvCxnSpPr>
            <a:stCxn id="11" idx="2"/>
            <a:endCxn id="12" idx="0"/>
          </p:cNvCxnSpPr>
          <p:nvPr/>
        </p:nvCxnSpPr>
        <p:spPr>
          <a:xfrm>
            <a:off x="3712420" y="4501507"/>
            <a:ext cx="10226" cy="337324"/>
          </a:xfrm>
          <a:prstGeom prst="straightConnector1">
            <a:avLst/>
          </a:prstGeom>
          <a:ln w="38100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Connettore 2 33"/>
          <p:cNvCxnSpPr>
            <a:stCxn id="8" idx="3"/>
            <a:endCxn id="13" idx="1"/>
          </p:cNvCxnSpPr>
          <p:nvPr/>
        </p:nvCxnSpPr>
        <p:spPr>
          <a:xfrm flipV="1">
            <a:off x="5747181" y="2119869"/>
            <a:ext cx="381667" cy="858107"/>
          </a:xfrm>
          <a:prstGeom prst="straightConnector1">
            <a:avLst/>
          </a:prstGeom>
          <a:ln w="38100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Connettore 2 35"/>
          <p:cNvCxnSpPr>
            <a:stCxn id="13" idx="2"/>
            <a:endCxn id="14" idx="0"/>
          </p:cNvCxnSpPr>
          <p:nvPr/>
        </p:nvCxnSpPr>
        <p:spPr>
          <a:xfrm>
            <a:off x="7033775" y="2703156"/>
            <a:ext cx="0" cy="631777"/>
          </a:xfrm>
          <a:prstGeom prst="straightConnector1">
            <a:avLst/>
          </a:prstGeom>
          <a:ln w="38100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Connettore 2 37"/>
          <p:cNvCxnSpPr>
            <a:stCxn id="15" idx="2"/>
            <a:endCxn id="5" idx="0"/>
          </p:cNvCxnSpPr>
          <p:nvPr/>
        </p:nvCxnSpPr>
        <p:spPr>
          <a:xfrm flipH="1">
            <a:off x="3611572" y="1523972"/>
            <a:ext cx="5867" cy="306649"/>
          </a:xfrm>
          <a:prstGeom prst="straightConnector1">
            <a:avLst/>
          </a:prstGeom>
          <a:ln w="38100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CasellaDiTesto 22"/>
          <p:cNvSpPr txBox="1"/>
          <p:nvPr/>
        </p:nvSpPr>
        <p:spPr>
          <a:xfrm>
            <a:off x="858567" y="80997"/>
            <a:ext cx="318689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600" dirty="0" smtClean="0">
                <a:solidFill>
                  <a:schemeClr val="bg1"/>
                </a:solidFill>
              </a:rPr>
              <a:t>MAPPA 3. PITAGORA E I PITAGORICI</a:t>
            </a:r>
            <a:endParaRPr lang="it-IT" sz="1600" dirty="0">
              <a:solidFill>
                <a:schemeClr val="bg1"/>
              </a:solidFill>
            </a:endParaRPr>
          </a:p>
        </p:txBody>
      </p:sp>
      <p:sp>
        <p:nvSpPr>
          <p:cNvPr id="25" name="Anello 24"/>
          <p:cNvSpPr/>
          <p:nvPr/>
        </p:nvSpPr>
        <p:spPr>
          <a:xfrm>
            <a:off x="142621" y="24930"/>
            <a:ext cx="573942" cy="568636"/>
          </a:xfrm>
          <a:prstGeom prst="donut">
            <a:avLst/>
          </a:prstGeom>
          <a:solidFill>
            <a:srgbClr val="94BEB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3940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858567" y="92979"/>
            <a:ext cx="428464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600" dirty="0" smtClean="0">
                <a:solidFill>
                  <a:schemeClr val="bg1"/>
                </a:solidFill>
              </a:rPr>
              <a:t>MAPPA 1. LA SCIENZA ANTICA IN ETA’ IMPERIALE</a:t>
            </a:r>
            <a:endParaRPr lang="it-IT" sz="1600" dirty="0">
              <a:solidFill>
                <a:schemeClr val="bg1"/>
              </a:solidFill>
            </a:endParaRPr>
          </a:p>
        </p:txBody>
      </p:sp>
      <p:sp>
        <p:nvSpPr>
          <p:cNvPr id="5" name="Anello 4"/>
          <p:cNvSpPr/>
          <p:nvPr/>
        </p:nvSpPr>
        <p:spPr>
          <a:xfrm>
            <a:off x="142621" y="31480"/>
            <a:ext cx="444416" cy="447981"/>
          </a:xfrm>
          <a:prstGeom prst="donut">
            <a:avLst/>
          </a:prstGeom>
          <a:solidFill>
            <a:srgbClr val="94BEB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8" name="Rettangolo arrotondato 7"/>
          <p:cNvSpPr/>
          <p:nvPr/>
        </p:nvSpPr>
        <p:spPr>
          <a:xfrm>
            <a:off x="599737" y="3693452"/>
            <a:ext cx="3725888" cy="1785268"/>
          </a:xfrm>
          <a:prstGeom prst="roundRect">
            <a:avLst>
              <a:gd name="adj" fmla="val 11076"/>
            </a:avLst>
          </a:prstGeom>
          <a:solidFill>
            <a:schemeClr val="bg1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r>
              <a:rPr lang="it-IT" sz="1100" b="1" dirty="0">
                <a:solidFill>
                  <a:srgbClr val="000000"/>
                </a:solidFill>
                <a:latin typeface="Arial"/>
                <a:cs typeface="Arial"/>
              </a:rPr>
              <a:t>Tolomeo</a:t>
            </a:r>
            <a:r>
              <a:rPr lang="it-IT" sz="1100" dirty="0">
                <a:solidFill>
                  <a:srgbClr val="000000"/>
                </a:solidFill>
                <a:latin typeface="Arial"/>
                <a:cs typeface="Arial"/>
              </a:rPr>
              <a:t> (100-170 d.C.)</a:t>
            </a:r>
          </a:p>
          <a:p>
            <a:pPr marL="171450" indent="-171450">
              <a:buFont typeface="Arial"/>
              <a:buChar char="•"/>
            </a:pPr>
            <a:r>
              <a:rPr lang="it-IT" sz="1100" dirty="0" smtClean="0">
                <a:solidFill>
                  <a:srgbClr val="000000"/>
                </a:solidFill>
                <a:latin typeface="Arial"/>
                <a:cs typeface="Arial"/>
              </a:rPr>
              <a:t>Preminenza </a:t>
            </a:r>
            <a:r>
              <a:rPr lang="it-IT" sz="1100" dirty="0">
                <a:solidFill>
                  <a:srgbClr val="000000"/>
                </a:solidFill>
                <a:latin typeface="Arial"/>
                <a:cs typeface="Arial"/>
              </a:rPr>
              <a:t>della </a:t>
            </a:r>
            <a:r>
              <a:rPr lang="it-IT" sz="1100" i="1" dirty="0">
                <a:solidFill>
                  <a:srgbClr val="000000"/>
                </a:solidFill>
                <a:latin typeface="Arial"/>
                <a:cs typeface="Arial"/>
              </a:rPr>
              <a:t>matematica</a:t>
            </a:r>
            <a:r>
              <a:rPr lang="it-IT" sz="1100" dirty="0">
                <a:solidFill>
                  <a:srgbClr val="000000"/>
                </a:solidFill>
                <a:latin typeface="Arial"/>
                <a:cs typeface="Arial"/>
              </a:rPr>
              <a:t> sulla teologia</a:t>
            </a:r>
          </a:p>
          <a:p>
            <a:pPr marL="171450" indent="-171450">
              <a:buFont typeface="Arial"/>
              <a:buChar char="•"/>
            </a:pPr>
            <a:r>
              <a:rPr lang="it-IT" sz="1100" dirty="0" smtClean="0">
                <a:solidFill>
                  <a:srgbClr val="000000"/>
                </a:solidFill>
                <a:latin typeface="Arial"/>
                <a:cs typeface="Arial"/>
              </a:rPr>
              <a:t>Valore </a:t>
            </a:r>
            <a:r>
              <a:rPr lang="it-IT" sz="1100" i="1" dirty="0">
                <a:solidFill>
                  <a:srgbClr val="000000"/>
                </a:solidFill>
                <a:latin typeface="Arial"/>
                <a:cs typeface="Arial"/>
              </a:rPr>
              <a:t>etico-educativo </a:t>
            </a:r>
            <a:r>
              <a:rPr lang="it-IT" sz="1100" dirty="0">
                <a:solidFill>
                  <a:srgbClr val="000000"/>
                </a:solidFill>
                <a:latin typeface="Arial"/>
                <a:cs typeface="Arial"/>
              </a:rPr>
              <a:t>dell’astronomia</a:t>
            </a:r>
          </a:p>
          <a:p>
            <a:endParaRPr lang="it-IT" sz="11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171450" indent="-171450">
              <a:buFont typeface="Arial"/>
              <a:buChar char="•"/>
            </a:pPr>
            <a:r>
              <a:rPr lang="it-IT" sz="1100" dirty="0" smtClean="0">
                <a:solidFill>
                  <a:srgbClr val="000000"/>
                </a:solidFill>
                <a:latin typeface="Arial"/>
                <a:cs typeface="Arial"/>
              </a:rPr>
              <a:t>Il </a:t>
            </a:r>
            <a:r>
              <a:rPr lang="it-IT" sz="1100" dirty="0">
                <a:solidFill>
                  <a:srgbClr val="000000"/>
                </a:solidFill>
                <a:latin typeface="Arial"/>
                <a:cs typeface="Arial"/>
              </a:rPr>
              <a:t>cielo è </a:t>
            </a:r>
            <a:r>
              <a:rPr lang="it-IT" sz="1100" dirty="0" err="1">
                <a:solidFill>
                  <a:srgbClr val="000000"/>
                </a:solidFill>
                <a:latin typeface="Arial"/>
                <a:cs typeface="Arial"/>
              </a:rPr>
              <a:t>sferiforme</a:t>
            </a:r>
            <a:endParaRPr lang="it-IT" sz="1100" dirty="0">
              <a:solidFill>
                <a:srgbClr val="000000"/>
              </a:solidFill>
              <a:latin typeface="Arial"/>
              <a:cs typeface="Arial"/>
            </a:endParaRPr>
          </a:p>
          <a:p>
            <a:pPr marL="171450" indent="-171450">
              <a:buFont typeface="Arial"/>
              <a:buChar char="•"/>
            </a:pPr>
            <a:r>
              <a:rPr lang="it-IT" sz="1100" dirty="0" smtClean="0">
                <a:solidFill>
                  <a:srgbClr val="000000"/>
                </a:solidFill>
                <a:latin typeface="Arial"/>
                <a:cs typeface="Arial"/>
              </a:rPr>
              <a:t>La </a:t>
            </a:r>
            <a:r>
              <a:rPr lang="it-IT" sz="1100" dirty="0">
                <a:solidFill>
                  <a:srgbClr val="000000"/>
                </a:solidFill>
                <a:latin typeface="Arial"/>
                <a:cs typeface="Arial"/>
              </a:rPr>
              <a:t>Terra è sferica</a:t>
            </a:r>
          </a:p>
          <a:p>
            <a:pPr marL="171450" indent="-171450">
              <a:buFont typeface="Arial"/>
              <a:buChar char="•"/>
            </a:pPr>
            <a:r>
              <a:rPr lang="it-IT" sz="1100" dirty="0" smtClean="0">
                <a:solidFill>
                  <a:srgbClr val="000000"/>
                </a:solidFill>
                <a:latin typeface="Arial"/>
                <a:cs typeface="Arial"/>
              </a:rPr>
              <a:t>La </a:t>
            </a:r>
            <a:r>
              <a:rPr lang="it-IT" sz="1100" dirty="0">
                <a:solidFill>
                  <a:srgbClr val="000000"/>
                </a:solidFill>
                <a:latin typeface="Arial"/>
                <a:cs typeface="Arial"/>
              </a:rPr>
              <a:t>Terra è al centro del cielo</a:t>
            </a:r>
          </a:p>
          <a:p>
            <a:pPr marL="171450" indent="-171450">
              <a:buFont typeface="Arial"/>
              <a:buChar char="•"/>
            </a:pPr>
            <a:r>
              <a:rPr lang="it-IT" sz="1100" dirty="0" smtClean="0">
                <a:solidFill>
                  <a:srgbClr val="000000"/>
                </a:solidFill>
                <a:latin typeface="Arial"/>
                <a:cs typeface="Arial"/>
              </a:rPr>
              <a:t>La </a:t>
            </a:r>
            <a:r>
              <a:rPr lang="it-IT" sz="1100" dirty="0">
                <a:solidFill>
                  <a:srgbClr val="000000"/>
                </a:solidFill>
                <a:latin typeface="Arial"/>
                <a:cs typeface="Arial"/>
              </a:rPr>
              <a:t>Terra è grande come un punto rispetto </a:t>
            </a:r>
            <a:r>
              <a:rPr lang="it-IT" sz="1100" dirty="0" smtClean="0">
                <a:solidFill>
                  <a:srgbClr val="000000"/>
                </a:solidFill>
                <a:latin typeface="Arial"/>
                <a:cs typeface="Arial"/>
              </a:rPr>
              <a:t>alla sfera </a:t>
            </a:r>
            <a:r>
              <a:rPr lang="it-IT" sz="1100" dirty="0">
                <a:solidFill>
                  <a:srgbClr val="000000"/>
                </a:solidFill>
                <a:latin typeface="Arial"/>
                <a:cs typeface="Arial"/>
              </a:rPr>
              <a:t>delle stelle fisse</a:t>
            </a:r>
          </a:p>
          <a:p>
            <a:pPr marL="171450" indent="-171450">
              <a:buFont typeface="Arial"/>
              <a:buChar char="•"/>
            </a:pPr>
            <a:r>
              <a:rPr lang="it-IT" sz="1100" dirty="0" smtClean="0">
                <a:solidFill>
                  <a:srgbClr val="000000"/>
                </a:solidFill>
                <a:latin typeface="Arial"/>
                <a:cs typeface="Arial"/>
              </a:rPr>
              <a:t>La </a:t>
            </a:r>
            <a:r>
              <a:rPr lang="it-IT" sz="1100" dirty="0">
                <a:solidFill>
                  <a:srgbClr val="000000"/>
                </a:solidFill>
                <a:latin typeface="Arial"/>
                <a:cs typeface="Arial"/>
              </a:rPr>
              <a:t>Terra è immobile</a:t>
            </a:r>
            <a:endParaRPr lang="it-IT" sz="1100" dirty="0" smtClean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9" name="Rettangolo arrotondato 8"/>
          <p:cNvSpPr/>
          <p:nvPr/>
        </p:nvSpPr>
        <p:spPr>
          <a:xfrm>
            <a:off x="4562559" y="3693452"/>
            <a:ext cx="3834137" cy="2942883"/>
          </a:xfrm>
          <a:prstGeom prst="roundRect">
            <a:avLst>
              <a:gd name="adj" fmla="val 11076"/>
            </a:avLst>
          </a:prstGeom>
          <a:solidFill>
            <a:schemeClr val="bg1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r>
              <a:rPr lang="cs-CZ" sz="1100" b="1" dirty="0" err="1">
                <a:solidFill>
                  <a:srgbClr val="000000"/>
                </a:solidFill>
                <a:latin typeface="Arial"/>
                <a:cs typeface="Arial"/>
              </a:rPr>
              <a:t>Galeno</a:t>
            </a:r>
            <a:r>
              <a:rPr lang="cs-CZ" sz="1100" dirty="0">
                <a:solidFill>
                  <a:srgbClr val="000000"/>
                </a:solidFill>
                <a:latin typeface="Arial"/>
                <a:cs typeface="Arial"/>
              </a:rPr>
              <a:t> (129-200 </a:t>
            </a:r>
            <a:r>
              <a:rPr lang="cs-CZ" sz="1100" dirty="0" err="1">
                <a:solidFill>
                  <a:srgbClr val="000000"/>
                </a:solidFill>
                <a:latin typeface="Arial"/>
                <a:cs typeface="Arial"/>
              </a:rPr>
              <a:t>d.C</a:t>
            </a:r>
            <a:r>
              <a:rPr lang="cs-CZ" sz="1100" dirty="0">
                <a:solidFill>
                  <a:srgbClr val="000000"/>
                </a:solidFill>
                <a:latin typeface="Arial"/>
                <a:cs typeface="Arial"/>
              </a:rPr>
              <a:t>.)</a:t>
            </a:r>
          </a:p>
          <a:p>
            <a:pPr marL="171450" indent="-171450">
              <a:buFont typeface="Arial"/>
              <a:buChar char="•"/>
            </a:pPr>
            <a:r>
              <a:rPr lang="cs-CZ" sz="1100" dirty="0" err="1" smtClean="0">
                <a:solidFill>
                  <a:srgbClr val="000000"/>
                </a:solidFill>
                <a:latin typeface="Arial"/>
                <a:cs typeface="Arial"/>
              </a:rPr>
              <a:t>Critica</a:t>
            </a:r>
            <a:r>
              <a:rPr lang="cs-CZ" sz="11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cs-CZ" sz="1100" dirty="0" err="1">
                <a:solidFill>
                  <a:srgbClr val="000000"/>
                </a:solidFill>
                <a:latin typeface="Arial"/>
                <a:cs typeface="Arial"/>
              </a:rPr>
              <a:t>ai</a:t>
            </a:r>
            <a:r>
              <a:rPr lang="cs-CZ" sz="11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cs-CZ" sz="1100" dirty="0" err="1">
                <a:solidFill>
                  <a:srgbClr val="000000"/>
                </a:solidFill>
                <a:latin typeface="Arial"/>
                <a:cs typeface="Arial"/>
              </a:rPr>
              <a:t>nuovi</a:t>
            </a:r>
            <a:r>
              <a:rPr lang="cs-CZ" sz="1100" dirty="0">
                <a:solidFill>
                  <a:srgbClr val="000000"/>
                </a:solidFill>
                <a:latin typeface="Arial"/>
                <a:cs typeface="Arial"/>
              </a:rPr>
              <a:t> medici (ignoranti, </a:t>
            </a:r>
            <a:r>
              <a:rPr lang="cs-CZ" sz="1100" dirty="0" err="1">
                <a:solidFill>
                  <a:srgbClr val="000000"/>
                </a:solidFill>
                <a:latin typeface="Arial"/>
                <a:cs typeface="Arial"/>
              </a:rPr>
              <a:t>corrotti</a:t>
            </a:r>
            <a:r>
              <a:rPr lang="cs-CZ" sz="1100" dirty="0">
                <a:solidFill>
                  <a:srgbClr val="000000"/>
                </a:solidFill>
                <a:latin typeface="Arial"/>
                <a:cs typeface="Arial"/>
              </a:rPr>
              <a:t>, </a:t>
            </a:r>
            <a:r>
              <a:rPr lang="cs-CZ" sz="1100" dirty="0" smtClean="0">
                <a:solidFill>
                  <a:srgbClr val="000000"/>
                </a:solidFill>
                <a:latin typeface="Arial"/>
                <a:cs typeface="Arial"/>
              </a:rPr>
              <a:t>divisi in </a:t>
            </a:r>
            <a:r>
              <a:rPr lang="cs-CZ" sz="1100" dirty="0" err="1">
                <a:solidFill>
                  <a:srgbClr val="000000"/>
                </a:solidFill>
                <a:latin typeface="Arial"/>
                <a:cs typeface="Arial"/>
              </a:rPr>
              <a:t>sette</a:t>
            </a:r>
            <a:r>
              <a:rPr lang="cs-CZ" sz="1100" dirty="0">
                <a:solidFill>
                  <a:srgbClr val="000000"/>
                </a:solidFill>
                <a:latin typeface="Arial"/>
                <a:cs typeface="Arial"/>
              </a:rPr>
              <a:t>)</a:t>
            </a:r>
          </a:p>
          <a:p>
            <a:pPr marL="171450" indent="-171450">
              <a:buFont typeface="Arial"/>
              <a:buChar char="•"/>
            </a:pPr>
            <a:r>
              <a:rPr lang="cs-CZ" sz="1100" dirty="0" err="1" smtClean="0">
                <a:solidFill>
                  <a:srgbClr val="000000"/>
                </a:solidFill>
                <a:latin typeface="Arial"/>
                <a:cs typeface="Arial"/>
              </a:rPr>
              <a:t>Profonda</a:t>
            </a:r>
            <a:r>
              <a:rPr lang="cs-CZ" sz="11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cs-CZ" sz="1100" dirty="0" err="1">
                <a:solidFill>
                  <a:srgbClr val="000000"/>
                </a:solidFill>
                <a:latin typeface="Arial"/>
                <a:cs typeface="Arial"/>
              </a:rPr>
              <a:t>conoscenza</a:t>
            </a:r>
            <a:r>
              <a:rPr lang="cs-CZ" sz="11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cs-CZ" sz="1100" dirty="0" err="1">
                <a:solidFill>
                  <a:srgbClr val="000000"/>
                </a:solidFill>
                <a:latin typeface="Arial"/>
                <a:cs typeface="Arial"/>
              </a:rPr>
              <a:t>dell’anatomia</a:t>
            </a:r>
            <a:endParaRPr lang="cs-CZ" sz="1100" dirty="0">
              <a:solidFill>
                <a:srgbClr val="000000"/>
              </a:solidFill>
              <a:latin typeface="Arial"/>
              <a:cs typeface="Arial"/>
            </a:endParaRPr>
          </a:p>
          <a:p>
            <a:pPr marL="171450" indent="-171450">
              <a:buFont typeface="Arial"/>
              <a:buChar char="•"/>
            </a:pPr>
            <a:r>
              <a:rPr lang="cs-CZ" sz="1100" dirty="0" err="1" smtClean="0">
                <a:solidFill>
                  <a:srgbClr val="000000"/>
                </a:solidFill>
                <a:latin typeface="Arial"/>
                <a:cs typeface="Arial"/>
              </a:rPr>
              <a:t>Dottrina</a:t>
            </a:r>
            <a:r>
              <a:rPr lang="cs-CZ" sz="11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cs-CZ" sz="1100" dirty="0" err="1">
                <a:solidFill>
                  <a:srgbClr val="000000"/>
                </a:solidFill>
                <a:latin typeface="Arial"/>
                <a:cs typeface="Arial"/>
              </a:rPr>
              <a:t>degli</a:t>
            </a:r>
            <a:r>
              <a:rPr lang="cs-CZ" sz="11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cs-CZ" sz="1100" dirty="0" err="1">
                <a:solidFill>
                  <a:srgbClr val="000000"/>
                </a:solidFill>
                <a:latin typeface="Arial"/>
                <a:cs typeface="Arial"/>
              </a:rPr>
              <a:t>elementi</a:t>
            </a:r>
            <a:r>
              <a:rPr lang="cs-CZ" sz="11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cs-CZ" sz="1100" dirty="0" err="1">
                <a:solidFill>
                  <a:srgbClr val="000000"/>
                </a:solidFill>
                <a:latin typeface="Arial"/>
                <a:cs typeface="Arial"/>
              </a:rPr>
              <a:t>sviluppata</a:t>
            </a:r>
            <a:r>
              <a:rPr lang="cs-CZ" sz="11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cs-CZ" sz="1100" dirty="0" err="1" smtClean="0">
                <a:solidFill>
                  <a:srgbClr val="000000"/>
                </a:solidFill>
                <a:latin typeface="Arial"/>
                <a:cs typeface="Arial"/>
              </a:rPr>
              <a:t>nei</a:t>
            </a:r>
            <a:r>
              <a:rPr lang="cs-CZ" sz="11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cs-CZ" sz="1100" dirty="0" smtClean="0">
                <a:solidFill>
                  <a:srgbClr val="000000"/>
                </a:solidFill>
                <a:latin typeface="Arial"/>
                <a:cs typeface="Arial"/>
              </a:rPr>
              <a:t>“</a:t>
            </a:r>
            <a:r>
              <a:rPr lang="cs-CZ" sz="1100" dirty="0" err="1">
                <a:solidFill>
                  <a:srgbClr val="000000"/>
                </a:solidFill>
                <a:latin typeface="Arial"/>
                <a:cs typeface="Arial"/>
              </a:rPr>
              <a:t>temperamenti</a:t>
            </a:r>
            <a:r>
              <a:rPr lang="cs-CZ" sz="1100" dirty="0" smtClean="0">
                <a:solidFill>
                  <a:srgbClr val="000000"/>
                </a:solidFill>
                <a:latin typeface="Arial"/>
                <a:cs typeface="Arial"/>
              </a:rPr>
              <a:t>” (</a:t>
            </a:r>
            <a:r>
              <a:rPr lang="cs-CZ" sz="1100" dirty="0" err="1">
                <a:solidFill>
                  <a:srgbClr val="000000"/>
                </a:solidFill>
                <a:latin typeface="Arial"/>
                <a:cs typeface="Arial"/>
              </a:rPr>
              <a:t>giusta</a:t>
            </a:r>
            <a:r>
              <a:rPr lang="cs-CZ" sz="11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cs-CZ" sz="1100" dirty="0" err="1">
                <a:solidFill>
                  <a:srgbClr val="000000"/>
                </a:solidFill>
                <a:latin typeface="Arial"/>
                <a:cs typeface="Arial"/>
              </a:rPr>
              <a:t>misura</a:t>
            </a:r>
            <a:r>
              <a:rPr lang="cs-CZ" sz="11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cs-CZ" sz="1100" dirty="0" err="1" smtClean="0">
                <a:solidFill>
                  <a:srgbClr val="000000"/>
                </a:solidFill>
                <a:latin typeface="Arial"/>
                <a:cs typeface="Arial"/>
              </a:rPr>
              <a:t>nella</a:t>
            </a:r>
            <a:r>
              <a:rPr lang="cs-CZ" sz="11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cs-CZ" sz="1100" dirty="0" err="1" smtClean="0">
                <a:solidFill>
                  <a:srgbClr val="000000"/>
                </a:solidFill>
                <a:latin typeface="Arial"/>
                <a:cs typeface="Arial"/>
              </a:rPr>
              <a:t>mescolanza</a:t>
            </a:r>
            <a:r>
              <a:rPr lang="cs-CZ" sz="11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cs-CZ" sz="1100" dirty="0" err="1" smtClean="0">
                <a:solidFill>
                  <a:srgbClr val="000000"/>
                </a:solidFill>
                <a:latin typeface="Arial"/>
                <a:cs typeface="Arial"/>
              </a:rPr>
              <a:t>degli</a:t>
            </a:r>
            <a:r>
              <a:rPr lang="cs-CZ" sz="11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cs-CZ" sz="1100" dirty="0" err="1">
                <a:solidFill>
                  <a:srgbClr val="000000"/>
                </a:solidFill>
                <a:latin typeface="Arial"/>
                <a:cs typeface="Arial"/>
              </a:rPr>
              <a:t>elementi</a:t>
            </a:r>
            <a:r>
              <a:rPr lang="cs-CZ" sz="1100" dirty="0">
                <a:solidFill>
                  <a:srgbClr val="000000"/>
                </a:solidFill>
                <a:latin typeface="Arial"/>
                <a:cs typeface="Arial"/>
              </a:rPr>
              <a:t>)</a:t>
            </a:r>
          </a:p>
          <a:p>
            <a:pPr marL="171450" indent="-171450">
              <a:buFont typeface="Arial"/>
              <a:buChar char="•"/>
            </a:pPr>
            <a:r>
              <a:rPr lang="cs-CZ" sz="1100" dirty="0" err="1" smtClean="0">
                <a:solidFill>
                  <a:srgbClr val="000000"/>
                </a:solidFill>
                <a:latin typeface="Arial"/>
                <a:cs typeface="Arial"/>
              </a:rPr>
              <a:t>Conoscenza</a:t>
            </a:r>
            <a:r>
              <a:rPr lang="cs-CZ" sz="11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cs-CZ" sz="1100" dirty="0" err="1">
                <a:solidFill>
                  <a:srgbClr val="000000"/>
                </a:solidFill>
                <a:latin typeface="Arial"/>
                <a:cs typeface="Arial"/>
              </a:rPr>
              <a:t>teleologica</a:t>
            </a:r>
            <a:r>
              <a:rPr lang="cs-CZ" sz="11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cs-CZ" sz="1100" dirty="0" err="1">
                <a:solidFill>
                  <a:srgbClr val="000000"/>
                </a:solidFill>
                <a:latin typeface="Arial"/>
                <a:cs typeface="Arial"/>
              </a:rPr>
              <a:t>dell’uomo</a:t>
            </a:r>
            <a:r>
              <a:rPr lang="cs-CZ" sz="1100" dirty="0">
                <a:solidFill>
                  <a:srgbClr val="000000"/>
                </a:solidFill>
                <a:latin typeface="Arial"/>
                <a:cs typeface="Arial"/>
              </a:rPr>
              <a:t> e </a:t>
            </a:r>
            <a:r>
              <a:rPr lang="cs-CZ" sz="1100" dirty="0" err="1">
                <a:solidFill>
                  <a:srgbClr val="000000"/>
                </a:solidFill>
                <a:latin typeface="Arial"/>
                <a:cs typeface="Arial"/>
              </a:rPr>
              <a:t>degli</a:t>
            </a:r>
            <a:r>
              <a:rPr lang="cs-CZ" sz="11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cs-CZ" sz="1100" dirty="0" err="1">
                <a:solidFill>
                  <a:srgbClr val="000000"/>
                </a:solidFill>
                <a:latin typeface="Arial"/>
                <a:cs typeface="Arial"/>
              </a:rPr>
              <a:t>animali</a:t>
            </a:r>
            <a:endParaRPr lang="cs-CZ" sz="1100" dirty="0">
              <a:solidFill>
                <a:srgbClr val="000000"/>
              </a:solidFill>
              <a:latin typeface="Arial"/>
              <a:cs typeface="Arial"/>
            </a:endParaRPr>
          </a:p>
          <a:p>
            <a:pPr marL="171450" indent="-171450">
              <a:buFont typeface="Arial"/>
              <a:buChar char="•"/>
            </a:pPr>
            <a:r>
              <a:rPr lang="cs-CZ" sz="1100" dirty="0" err="1" smtClean="0">
                <a:solidFill>
                  <a:srgbClr val="000000"/>
                </a:solidFill>
                <a:latin typeface="Arial"/>
                <a:cs typeface="Arial"/>
              </a:rPr>
              <a:t>Dottrina</a:t>
            </a:r>
            <a:r>
              <a:rPr lang="cs-CZ" sz="11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cs-CZ" sz="1100" dirty="0" err="1">
                <a:solidFill>
                  <a:srgbClr val="000000"/>
                </a:solidFill>
                <a:latin typeface="Arial"/>
                <a:cs typeface="Arial"/>
              </a:rPr>
              <a:t>delle</a:t>
            </a:r>
            <a:r>
              <a:rPr lang="cs-CZ" sz="11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cs-CZ" sz="1100" dirty="0" err="1">
                <a:solidFill>
                  <a:srgbClr val="000000"/>
                </a:solidFill>
                <a:latin typeface="Arial"/>
                <a:cs typeface="Arial"/>
              </a:rPr>
              <a:t>facoltà</a:t>
            </a:r>
            <a:r>
              <a:rPr lang="cs-CZ" sz="11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cs-CZ" sz="1100" dirty="0" err="1">
                <a:solidFill>
                  <a:srgbClr val="000000"/>
                </a:solidFill>
                <a:latin typeface="Arial"/>
                <a:cs typeface="Arial"/>
              </a:rPr>
              <a:t>naturali</a:t>
            </a:r>
            <a:r>
              <a:rPr lang="cs-CZ" sz="1100" dirty="0">
                <a:solidFill>
                  <a:srgbClr val="000000"/>
                </a:solidFill>
                <a:latin typeface="Arial"/>
                <a:cs typeface="Arial"/>
              </a:rPr>
              <a:t> (</a:t>
            </a:r>
            <a:r>
              <a:rPr lang="cs-CZ" sz="1100" dirty="0" err="1">
                <a:solidFill>
                  <a:srgbClr val="000000"/>
                </a:solidFill>
                <a:latin typeface="Arial"/>
                <a:cs typeface="Arial"/>
              </a:rPr>
              <a:t>attrattiva</a:t>
            </a:r>
            <a:r>
              <a:rPr lang="cs-CZ" sz="11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cs-CZ" sz="1100" dirty="0" smtClean="0">
                <a:solidFill>
                  <a:srgbClr val="000000"/>
                </a:solidFill>
                <a:latin typeface="Arial"/>
                <a:cs typeface="Arial"/>
              </a:rPr>
              <a:t>e </a:t>
            </a:r>
            <a:r>
              <a:rPr lang="cs-CZ" sz="1100" dirty="0" err="1" smtClean="0">
                <a:solidFill>
                  <a:srgbClr val="000000"/>
                </a:solidFill>
                <a:latin typeface="Arial"/>
                <a:cs typeface="Arial"/>
              </a:rPr>
              <a:t>repulsiva</a:t>
            </a:r>
            <a:r>
              <a:rPr lang="cs-CZ" sz="1100" dirty="0" smtClean="0">
                <a:solidFill>
                  <a:srgbClr val="000000"/>
                </a:solidFill>
                <a:latin typeface="Arial"/>
                <a:cs typeface="Arial"/>
              </a:rPr>
              <a:t>)</a:t>
            </a:r>
          </a:p>
          <a:p>
            <a:pPr marL="171450" indent="-171450">
              <a:buFont typeface="Arial"/>
              <a:buChar char="•"/>
            </a:pPr>
            <a:r>
              <a:rPr lang="cs-CZ" sz="1100" dirty="0" err="1" smtClean="0">
                <a:solidFill>
                  <a:srgbClr val="000000"/>
                </a:solidFill>
                <a:latin typeface="Arial"/>
                <a:cs typeface="Arial"/>
              </a:rPr>
              <a:t>Ripresa</a:t>
            </a:r>
            <a:r>
              <a:rPr lang="cs-CZ" sz="11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cs-CZ" sz="1100" dirty="0" err="1">
                <a:solidFill>
                  <a:srgbClr val="000000"/>
                </a:solidFill>
                <a:latin typeface="Arial"/>
                <a:cs typeface="Arial"/>
              </a:rPr>
              <a:t>della</a:t>
            </a:r>
            <a:r>
              <a:rPr lang="cs-CZ" sz="11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cs-CZ" sz="1100" dirty="0" err="1">
                <a:solidFill>
                  <a:srgbClr val="000000"/>
                </a:solidFill>
                <a:latin typeface="Arial"/>
                <a:cs typeface="Arial"/>
              </a:rPr>
              <a:t>tripartizione</a:t>
            </a:r>
            <a:r>
              <a:rPr lang="cs-CZ" sz="11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cs-CZ" sz="1100" dirty="0" err="1" smtClean="0">
                <a:solidFill>
                  <a:srgbClr val="000000"/>
                </a:solidFill>
                <a:latin typeface="Arial"/>
                <a:cs typeface="Arial"/>
              </a:rPr>
              <a:t>dell’anima</a:t>
            </a:r>
            <a:endParaRPr lang="cs-CZ" sz="11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it-IT" sz="1100" dirty="0">
                <a:solidFill>
                  <a:srgbClr val="000000"/>
                </a:solidFill>
                <a:latin typeface="Arial"/>
                <a:cs typeface="Arial"/>
              </a:rPr>
              <a:t>cervello </a:t>
            </a:r>
            <a:r>
              <a:rPr lang="it-IT" sz="1100" dirty="0" smtClean="0">
                <a:solidFill>
                  <a:srgbClr val="000000"/>
                </a:solidFill>
                <a:latin typeface="Arial"/>
                <a:cs typeface="Arial"/>
              </a:rPr>
              <a:t>	anima </a:t>
            </a:r>
            <a:r>
              <a:rPr lang="it-IT" sz="1100" dirty="0">
                <a:solidFill>
                  <a:srgbClr val="000000"/>
                </a:solidFill>
                <a:latin typeface="Arial"/>
                <a:cs typeface="Arial"/>
              </a:rPr>
              <a:t>razionale</a:t>
            </a:r>
          </a:p>
          <a:p>
            <a:r>
              <a:rPr lang="it-IT" sz="1100" dirty="0" smtClean="0">
                <a:solidFill>
                  <a:srgbClr val="000000"/>
                </a:solidFill>
                <a:latin typeface="Arial"/>
                <a:cs typeface="Arial"/>
              </a:rPr>
              <a:t>cuore 		anima </a:t>
            </a:r>
            <a:r>
              <a:rPr lang="it-IT" sz="1100" dirty="0">
                <a:solidFill>
                  <a:srgbClr val="000000"/>
                </a:solidFill>
                <a:latin typeface="Arial"/>
                <a:cs typeface="Arial"/>
              </a:rPr>
              <a:t>irascibile</a:t>
            </a:r>
          </a:p>
          <a:p>
            <a:r>
              <a:rPr lang="it-IT" sz="1100" dirty="0" smtClean="0">
                <a:solidFill>
                  <a:srgbClr val="000000"/>
                </a:solidFill>
                <a:latin typeface="Arial"/>
                <a:cs typeface="Arial"/>
              </a:rPr>
              <a:t>fegato 		anima </a:t>
            </a:r>
            <a:r>
              <a:rPr lang="it-IT" sz="1100" dirty="0">
                <a:solidFill>
                  <a:srgbClr val="000000"/>
                </a:solidFill>
                <a:latin typeface="Arial"/>
                <a:cs typeface="Arial"/>
              </a:rPr>
              <a:t>concupiscibile</a:t>
            </a:r>
          </a:p>
          <a:p>
            <a:endParaRPr lang="it-IT" sz="11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it-IT" sz="1100" dirty="0">
                <a:solidFill>
                  <a:srgbClr val="000000"/>
                </a:solidFill>
                <a:latin typeface="Arial"/>
                <a:cs typeface="Arial"/>
              </a:rPr>
              <a:t>	</a:t>
            </a:r>
            <a:r>
              <a:rPr lang="it-IT" sz="1100" dirty="0" smtClean="0">
                <a:solidFill>
                  <a:srgbClr val="000000"/>
                </a:solidFill>
                <a:latin typeface="Arial"/>
                <a:cs typeface="Arial"/>
              </a:rPr>
              <a:t>Materializzazione </a:t>
            </a:r>
            <a:r>
              <a:rPr lang="it-IT" sz="1100" dirty="0">
                <a:solidFill>
                  <a:srgbClr val="000000"/>
                </a:solidFill>
                <a:latin typeface="Arial"/>
                <a:cs typeface="Arial"/>
              </a:rPr>
              <a:t>dell’anima</a:t>
            </a:r>
          </a:p>
        </p:txBody>
      </p:sp>
      <p:sp>
        <p:nvSpPr>
          <p:cNvPr id="10" name="CasellaDiTesto 9"/>
          <p:cNvSpPr txBox="1"/>
          <p:nvPr/>
        </p:nvSpPr>
        <p:spPr>
          <a:xfrm>
            <a:off x="5532674" y="1913586"/>
            <a:ext cx="2851322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/>
              <a:buChar char="•"/>
            </a:pPr>
            <a:r>
              <a:rPr lang="it-IT" sz="1100" dirty="0" smtClean="0">
                <a:latin typeface="Arial"/>
                <a:cs typeface="Arial"/>
              </a:rPr>
              <a:t>Conoscenze </a:t>
            </a:r>
            <a:r>
              <a:rPr lang="it-IT" sz="1100" dirty="0">
                <a:latin typeface="Arial"/>
                <a:cs typeface="Arial"/>
              </a:rPr>
              <a:t>anatomiche </a:t>
            </a:r>
            <a:r>
              <a:rPr lang="it-IT" sz="1100" dirty="0" smtClean="0">
                <a:latin typeface="Arial"/>
                <a:cs typeface="Arial"/>
              </a:rPr>
              <a:t>della Scuola </a:t>
            </a:r>
            <a:r>
              <a:rPr lang="it-IT" sz="1100" dirty="0">
                <a:latin typeface="Arial"/>
                <a:cs typeface="Arial"/>
              </a:rPr>
              <a:t>di Alessandria</a:t>
            </a:r>
          </a:p>
          <a:p>
            <a:pPr marL="171450" indent="-171450">
              <a:buFont typeface="Arial"/>
              <a:buChar char="•"/>
            </a:pPr>
            <a:r>
              <a:rPr lang="it-IT" sz="1100" dirty="0" smtClean="0">
                <a:latin typeface="Arial"/>
                <a:cs typeface="Arial"/>
              </a:rPr>
              <a:t>Zoologia </a:t>
            </a:r>
            <a:r>
              <a:rPr lang="it-IT" sz="1100" dirty="0">
                <a:latin typeface="Arial"/>
                <a:cs typeface="Arial"/>
              </a:rPr>
              <a:t>e biologia aristoteliche</a:t>
            </a:r>
          </a:p>
          <a:p>
            <a:pPr marL="171450" indent="-171450">
              <a:buFont typeface="Arial"/>
              <a:buChar char="•"/>
            </a:pPr>
            <a:r>
              <a:rPr lang="it-IT" sz="1100" dirty="0" smtClean="0">
                <a:latin typeface="Arial"/>
                <a:cs typeface="Arial"/>
              </a:rPr>
              <a:t>Dottrina </a:t>
            </a:r>
            <a:r>
              <a:rPr lang="it-IT" sz="1100" dirty="0">
                <a:latin typeface="Arial"/>
                <a:cs typeface="Arial"/>
              </a:rPr>
              <a:t>degli elementi di Ippocrate</a:t>
            </a:r>
          </a:p>
          <a:p>
            <a:pPr marL="171450" indent="-171450">
              <a:buFont typeface="Arial"/>
              <a:buChar char="•"/>
            </a:pPr>
            <a:r>
              <a:rPr lang="it-IT" sz="1100" dirty="0" smtClean="0">
                <a:latin typeface="Arial"/>
                <a:cs typeface="Arial"/>
              </a:rPr>
              <a:t>Dottrina </a:t>
            </a:r>
            <a:r>
              <a:rPr lang="it-IT" sz="1100" dirty="0">
                <a:latin typeface="Arial"/>
                <a:cs typeface="Arial"/>
              </a:rPr>
              <a:t>del calore innato e </a:t>
            </a:r>
            <a:r>
              <a:rPr lang="it-IT" sz="1100" dirty="0" smtClean="0">
                <a:latin typeface="Arial"/>
                <a:cs typeface="Arial"/>
              </a:rPr>
              <a:t>del pneuma </a:t>
            </a:r>
            <a:r>
              <a:rPr lang="it-IT" sz="1100" dirty="0">
                <a:latin typeface="Arial"/>
                <a:cs typeface="Arial"/>
              </a:rPr>
              <a:t>di </a:t>
            </a:r>
            <a:r>
              <a:rPr lang="it-IT" sz="1100" dirty="0" err="1">
                <a:latin typeface="Arial"/>
                <a:cs typeface="Arial"/>
              </a:rPr>
              <a:t>Posidonio</a:t>
            </a:r>
            <a:endParaRPr lang="it-IT" sz="1100" dirty="0">
              <a:latin typeface="Arial"/>
              <a:cs typeface="Arial"/>
            </a:endParaRPr>
          </a:p>
          <a:p>
            <a:pPr marL="171450" indent="-171450">
              <a:buFont typeface="Arial"/>
              <a:buChar char="•"/>
            </a:pPr>
            <a:r>
              <a:rPr lang="it-IT" sz="1100" dirty="0" smtClean="0">
                <a:latin typeface="Arial"/>
                <a:cs typeface="Arial"/>
              </a:rPr>
              <a:t>Lettura </a:t>
            </a:r>
            <a:r>
              <a:rPr lang="it-IT" sz="1100" dirty="0" err="1">
                <a:latin typeface="Arial"/>
                <a:cs typeface="Arial"/>
              </a:rPr>
              <a:t>medioplatonica</a:t>
            </a:r>
            <a:r>
              <a:rPr lang="it-IT" sz="1100" dirty="0">
                <a:latin typeface="Arial"/>
                <a:cs typeface="Arial"/>
              </a:rPr>
              <a:t> del </a:t>
            </a:r>
            <a:r>
              <a:rPr lang="it-IT" sz="1100" dirty="0" err="1">
                <a:latin typeface="Arial"/>
                <a:cs typeface="Arial"/>
              </a:rPr>
              <a:t>Timeo</a:t>
            </a:r>
            <a:endParaRPr lang="it-IT" sz="1100" dirty="0">
              <a:latin typeface="Arial"/>
              <a:cs typeface="Arial"/>
            </a:endParaRPr>
          </a:p>
        </p:txBody>
      </p:sp>
      <p:sp>
        <p:nvSpPr>
          <p:cNvPr id="11" name="Rettangolo arrotondato 10"/>
          <p:cNvSpPr/>
          <p:nvPr/>
        </p:nvSpPr>
        <p:spPr>
          <a:xfrm>
            <a:off x="1050416" y="805450"/>
            <a:ext cx="2219709" cy="252000"/>
          </a:xfrm>
          <a:prstGeom prst="roundRect">
            <a:avLst>
              <a:gd name="adj" fmla="val 11076"/>
            </a:avLst>
          </a:prstGeom>
          <a:solidFill>
            <a:schemeClr val="bg1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it-IT" sz="1100" dirty="0" smtClean="0">
                <a:solidFill>
                  <a:srgbClr val="000000"/>
                </a:solidFill>
                <a:latin typeface="Arial"/>
                <a:cs typeface="Arial"/>
              </a:rPr>
              <a:t>Mentalità romana</a:t>
            </a:r>
          </a:p>
        </p:txBody>
      </p:sp>
      <p:sp>
        <p:nvSpPr>
          <p:cNvPr id="12" name="Rettangolo arrotondato 11"/>
          <p:cNvSpPr/>
          <p:nvPr/>
        </p:nvSpPr>
        <p:spPr>
          <a:xfrm>
            <a:off x="1050416" y="1185298"/>
            <a:ext cx="2219709" cy="252000"/>
          </a:xfrm>
          <a:prstGeom prst="roundRect">
            <a:avLst>
              <a:gd name="adj" fmla="val 11076"/>
            </a:avLst>
          </a:prstGeom>
          <a:solidFill>
            <a:schemeClr val="bg1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it-IT" sz="1100" dirty="0" smtClean="0">
                <a:solidFill>
                  <a:srgbClr val="000000"/>
                </a:solidFill>
                <a:latin typeface="Arial"/>
                <a:cs typeface="Arial"/>
              </a:rPr>
              <a:t>Interessi pratici e operativi</a:t>
            </a:r>
          </a:p>
        </p:txBody>
      </p:sp>
      <p:sp>
        <p:nvSpPr>
          <p:cNvPr id="13" name="Rettangolo arrotondato 12"/>
          <p:cNvSpPr/>
          <p:nvPr/>
        </p:nvSpPr>
        <p:spPr>
          <a:xfrm>
            <a:off x="5786674" y="805450"/>
            <a:ext cx="2340000" cy="251997"/>
          </a:xfrm>
          <a:prstGeom prst="roundRect">
            <a:avLst>
              <a:gd name="adj" fmla="val 11076"/>
            </a:avLst>
          </a:prstGeom>
          <a:solidFill>
            <a:schemeClr val="bg1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it-IT" sz="1100" dirty="0" smtClean="0">
                <a:solidFill>
                  <a:srgbClr val="000000"/>
                </a:solidFill>
                <a:latin typeface="Arial"/>
                <a:cs typeface="Arial"/>
              </a:rPr>
              <a:t>Spirito greco ed ellenistico</a:t>
            </a:r>
          </a:p>
        </p:txBody>
      </p:sp>
      <p:sp>
        <p:nvSpPr>
          <p:cNvPr id="14" name="Rettangolo arrotondato 13"/>
          <p:cNvSpPr/>
          <p:nvPr/>
        </p:nvSpPr>
        <p:spPr>
          <a:xfrm>
            <a:off x="5786674" y="1185298"/>
            <a:ext cx="2340000" cy="252000"/>
          </a:xfrm>
          <a:prstGeom prst="roundRect">
            <a:avLst>
              <a:gd name="adj" fmla="val 11076"/>
            </a:avLst>
          </a:prstGeom>
          <a:solidFill>
            <a:schemeClr val="bg1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it-IT" sz="1100" dirty="0" smtClean="0">
                <a:solidFill>
                  <a:srgbClr val="000000"/>
                </a:solidFill>
                <a:latin typeface="Arial"/>
                <a:cs typeface="Arial"/>
              </a:rPr>
              <a:t>Dimensione teoretico-speculativa</a:t>
            </a:r>
          </a:p>
        </p:txBody>
      </p:sp>
      <p:sp>
        <p:nvSpPr>
          <p:cNvPr id="15" name="Rettangolo arrotondato 14"/>
          <p:cNvSpPr/>
          <p:nvPr/>
        </p:nvSpPr>
        <p:spPr>
          <a:xfrm>
            <a:off x="3439980" y="2031313"/>
            <a:ext cx="1960420" cy="924673"/>
          </a:xfrm>
          <a:prstGeom prst="roundRect">
            <a:avLst>
              <a:gd name="adj" fmla="val 11076"/>
            </a:avLst>
          </a:prstGeom>
          <a:solidFill>
            <a:srgbClr val="9DC0B2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it-IT" sz="1100" b="1" dirty="0" smtClean="0">
                <a:solidFill>
                  <a:srgbClr val="000000"/>
                </a:solidFill>
                <a:latin typeface="Arial"/>
                <a:cs typeface="Arial"/>
              </a:rPr>
              <a:t>Età imperiale</a:t>
            </a:r>
            <a:br>
              <a:rPr lang="it-IT" sz="1100" b="1" dirty="0" smtClean="0">
                <a:solidFill>
                  <a:srgbClr val="000000"/>
                </a:solidFill>
                <a:latin typeface="Arial"/>
                <a:cs typeface="Arial"/>
              </a:rPr>
            </a:br>
            <a:r>
              <a:rPr lang="it-IT" sz="1100" b="1" dirty="0" smtClean="0">
                <a:solidFill>
                  <a:srgbClr val="000000"/>
                </a:solidFill>
                <a:latin typeface="Arial"/>
                <a:cs typeface="Arial"/>
              </a:rPr>
              <a:t>=</a:t>
            </a:r>
          </a:p>
          <a:p>
            <a:pPr algn="ctr"/>
            <a:r>
              <a:rPr lang="it-IT" sz="1100" b="1" dirty="0" smtClean="0">
                <a:solidFill>
                  <a:srgbClr val="000000"/>
                </a:solidFill>
                <a:latin typeface="Arial"/>
                <a:cs typeface="Arial"/>
              </a:rPr>
              <a:t>Decadenza della filosofia</a:t>
            </a:r>
          </a:p>
          <a:p>
            <a:pPr algn="ctr"/>
            <a:endParaRPr lang="it-IT" sz="1100" dirty="0">
              <a:solidFill>
                <a:srgbClr val="000000"/>
              </a:solidFill>
              <a:latin typeface="Arial"/>
              <a:cs typeface="Arial"/>
            </a:endParaRPr>
          </a:p>
          <a:p>
            <a:pPr algn="ctr"/>
            <a:r>
              <a:rPr lang="it-IT" sz="1100" dirty="0" smtClean="0">
                <a:solidFill>
                  <a:srgbClr val="000000"/>
                </a:solidFill>
                <a:latin typeface="Arial"/>
                <a:cs typeface="Arial"/>
              </a:rPr>
              <a:t>eccetto:</a:t>
            </a:r>
          </a:p>
        </p:txBody>
      </p:sp>
      <p:sp>
        <p:nvSpPr>
          <p:cNvPr id="16" name="Diverso da 15"/>
          <p:cNvSpPr/>
          <p:nvPr/>
        </p:nvSpPr>
        <p:spPr>
          <a:xfrm>
            <a:off x="4382207" y="1005498"/>
            <a:ext cx="397013" cy="205200"/>
          </a:xfrm>
          <a:prstGeom prst="mathNotEqual">
            <a:avLst/>
          </a:prstGeom>
          <a:solidFill>
            <a:schemeClr val="tx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cxnSp>
        <p:nvCxnSpPr>
          <p:cNvPr id="18" name="Connettore 4 17"/>
          <p:cNvCxnSpPr>
            <a:stCxn id="11" idx="3"/>
            <a:endCxn id="16" idx="3"/>
          </p:cNvCxnSpPr>
          <p:nvPr/>
        </p:nvCxnSpPr>
        <p:spPr>
          <a:xfrm>
            <a:off x="3270125" y="931450"/>
            <a:ext cx="1164706" cy="140451"/>
          </a:xfrm>
          <a:prstGeom prst="bentConnector3">
            <a:avLst/>
          </a:prstGeom>
          <a:ln w="38100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Connettore 4 18"/>
          <p:cNvCxnSpPr>
            <a:stCxn id="12" idx="3"/>
            <a:endCxn id="16" idx="4"/>
          </p:cNvCxnSpPr>
          <p:nvPr/>
        </p:nvCxnSpPr>
        <p:spPr>
          <a:xfrm flipV="1">
            <a:off x="3270125" y="1144295"/>
            <a:ext cx="1164706" cy="167003"/>
          </a:xfrm>
          <a:prstGeom prst="bentConnector3">
            <a:avLst/>
          </a:prstGeom>
          <a:ln w="38100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4 24"/>
          <p:cNvCxnSpPr>
            <a:stCxn id="14" idx="1"/>
            <a:endCxn id="16" idx="1"/>
          </p:cNvCxnSpPr>
          <p:nvPr/>
        </p:nvCxnSpPr>
        <p:spPr>
          <a:xfrm rot="10800000">
            <a:off x="4726596" y="1144296"/>
            <a:ext cx="1060078" cy="167003"/>
          </a:xfrm>
          <a:prstGeom prst="bentConnector3">
            <a:avLst/>
          </a:prstGeom>
          <a:ln w="38100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Connettore 4 27"/>
          <p:cNvCxnSpPr>
            <a:stCxn id="13" idx="1"/>
            <a:endCxn id="16" idx="0"/>
          </p:cNvCxnSpPr>
          <p:nvPr/>
        </p:nvCxnSpPr>
        <p:spPr>
          <a:xfrm rot="10800000" flipV="1">
            <a:off x="4726596" y="931449"/>
            <a:ext cx="1060078" cy="140452"/>
          </a:xfrm>
          <a:prstGeom prst="bentConnector3">
            <a:avLst/>
          </a:prstGeom>
          <a:ln w="38100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Connettore 4 31"/>
          <p:cNvCxnSpPr>
            <a:endCxn id="8" idx="0"/>
          </p:cNvCxnSpPr>
          <p:nvPr/>
        </p:nvCxnSpPr>
        <p:spPr>
          <a:xfrm rot="10800000" flipV="1">
            <a:off x="2462681" y="3222688"/>
            <a:ext cx="1970212" cy="470763"/>
          </a:xfrm>
          <a:prstGeom prst="bentConnector2">
            <a:avLst/>
          </a:prstGeom>
          <a:ln w="38100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Connettore 4 34"/>
          <p:cNvCxnSpPr>
            <a:stCxn id="15" idx="2"/>
            <a:endCxn id="9" idx="0"/>
          </p:cNvCxnSpPr>
          <p:nvPr/>
        </p:nvCxnSpPr>
        <p:spPr>
          <a:xfrm rot="16200000" flipH="1">
            <a:off x="5081176" y="2295000"/>
            <a:ext cx="737466" cy="2059438"/>
          </a:xfrm>
          <a:prstGeom prst="bentConnector3">
            <a:avLst>
              <a:gd name="adj1" fmla="val 36223"/>
            </a:avLst>
          </a:prstGeom>
          <a:ln w="38100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Connettore 2 38"/>
          <p:cNvCxnSpPr>
            <a:stCxn id="14" idx="2"/>
            <a:endCxn id="10" idx="0"/>
          </p:cNvCxnSpPr>
          <p:nvPr/>
        </p:nvCxnSpPr>
        <p:spPr>
          <a:xfrm>
            <a:off x="6956674" y="1437298"/>
            <a:ext cx="1661" cy="476288"/>
          </a:xfrm>
          <a:prstGeom prst="straightConnector1">
            <a:avLst/>
          </a:prstGeom>
          <a:ln w="38100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Connettore 2 39"/>
          <p:cNvCxnSpPr>
            <a:stCxn id="10" idx="2"/>
          </p:cNvCxnSpPr>
          <p:nvPr/>
        </p:nvCxnSpPr>
        <p:spPr>
          <a:xfrm flipH="1">
            <a:off x="6956674" y="3190859"/>
            <a:ext cx="1661" cy="502594"/>
          </a:xfrm>
          <a:prstGeom prst="straightConnector1">
            <a:avLst/>
          </a:prstGeom>
          <a:ln w="38100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3" name="CasellaDiTesto 42"/>
          <p:cNvSpPr txBox="1"/>
          <p:nvPr/>
        </p:nvSpPr>
        <p:spPr>
          <a:xfrm>
            <a:off x="2462681" y="5897033"/>
            <a:ext cx="1749197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 marL="171450" indent="-171450">
              <a:buFont typeface="Arial"/>
              <a:buChar char="•"/>
              <a:defRPr sz="1100">
                <a:latin typeface="Arial"/>
                <a:cs typeface="Arial"/>
              </a:defRPr>
            </a:lvl1pPr>
          </a:lstStyle>
          <a:p>
            <a:pPr marL="0" indent="0" algn="ctr">
              <a:buNone/>
            </a:pPr>
            <a:r>
              <a:rPr lang="it-IT" dirty="0"/>
              <a:t>Dogmatizzazione </a:t>
            </a:r>
          </a:p>
          <a:p>
            <a:pPr marL="0" indent="0" algn="ctr">
              <a:buNone/>
            </a:pPr>
            <a:r>
              <a:rPr lang="it-IT" dirty="0"/>
              <a:t>del pensiero di Galeno</a:t>
            </a:r>
          </a:p>
          <a:p>
            <a:pPr marL="0" indent="0" algn="ctr">
              <a:buNone/>
            </a:pPr>
            <a:r>
              <a:rPr lang="it-IT" dirty="0"/>
              <a:t>“Galenismo”</a:t>
            </a:r>
          </a:p>
        </p:txBody>
      </p:sp>
      <p:cxnSp>
        <p:nvCxnSpPr>
          <p:cNvPr id="44" name="Connettore 2 43"/>
          <p:cNvCxnSpPr/>
          <p:nvPr/>
        </p:nvCxnSpPr>
        <p:spPr>
          <a:xfrm flipV="1">
            <a:off x="5245100" y="5685367"/>
            <a:ext cx="364067" cy="1"/>
          </a:xfrm>
          <a:prstGeom prst="straightConnector1">
            <a:avLst/>
          </a:prstGeom>
          <a:ln w="19050" cmpd="sng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Connettore 2 46"/>
          <p:cNvCxnSpPr/>
          <p:nvPr/>
        </p:nvCxnSpPr>
        <p:spPr>
          <a:xfrm flipV="1">
            <a:off x="5245100" y="5850468"/>
            <a:ext cx="364067" cy="1"/>
          </a:xfrm>
          <a:prstGeom prst="straightConnector1">
            <a:avLst/>
          </a:prstGeom>
          <a:ln w="19050" cmpd="sng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Connettore 2 47"/>
          <p:cNvCxnSpPr/>
          <p:nvPr/>
        </p:nvCxnSpPr>
        <p:spPr>
          <a:xfrm flipV="1">
            <a:off x="5245100" y="6007107"/>
            <a:ext cx="364067" cy="1"/>
          </a:xfrm>
          <a:prstGeom prst="straightConnector1">
            <a:avLst/>
          </a:prstGeom>
          <a:ln w="19050" cmpd="sng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Connettore 2 48"/>
          <p:cNvCxnSpPr/>
          <p:nvPr/>
        </p:nvCxnSpPr>
        <p:spPr>
          <a:xfrm>
            <a:off x="6134100" y="6074833"/>
            <a:ext cx="1" cy="228600"/>
          </a:xfrm>
          <a:prstGeom prst="straightConnector1">
            <a:avLst/>
          </a:prstGeom>
          <a:ln w="19050" cmpd="sng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385365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arrotondato 4"/>
          <p:cNvSpPr/>
          <p:nvPr/>
        </p:nvSpPr>
        <p:spPr>
          <a:xfrm>
            <a:off x="617397" y="1979468"/>
            <a:ext cx="2412154" cy="525780"/>
          </a:xfrm>
          <a:prstGeom prst="roundRect">
            <a:avLst>
              <a:gd name="adj" fmla="val 11076"/>
            </a:avLst>
          </a:prstGeom>
          <a:solidFill>
            <a:schemeClr val="bg1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La via della</a:t>
            </a:r>
            <a:b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</a:br>
            <a:r>
              <a:rPr lang="it-IT" sz="130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Assoluta verità della ragione</a:t>
            </a:r>
            <a:endParaRPr lang="it-IT" sz="1300" dirty="0" smtClean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sp>
        <p:nvSpPr>
          <p:cNvPr id="7" name="Rettangolo arrotondato 6"/>
          <p:cNvSpPr/>
          <p:nvPr/>
        </p:nvSpPr>
        <p:spPr>
          <a:xfrm>
            <a:off x="436789" y="2902360"/>
            <a:ext cx="2773370" cy="525780"/>
          </a:xfrm>
          <a:prstGeom prst="roundRect">
            <a:avLst>
              <a:gd name="adj" fmla="val 11076"/>
            </a:avLst>
          </a:prstGeom>
          <a:solidFill>
            <a:schemeClr val="bg1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it-IT" sz="130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L’essere è e non può non essere;</a:t>
            </a:r>
            <a:r>
              <a:rPr lang="it-IT" sz="1300" b="1" dirty="0">
                <a:solidFill>
                  <a:srgbClr val="000000"/>
                </a:solidFill>
                <a:latin typeface="Times New Roman"/>
                <a:cs typeface="Times New Roman"/>
              </a:rPr>
              <a:t/>
            </a:r>
            <a:br>
              <a:rPr lang="it-IT" sz="1300" b="1" dirty="0">
                <a:solidFill>
                  <a:srgbClr val="000000"/>
                </a:solidFill>
                <a:latin typeface="Times New Roman"/>
                <a:cs typeface="Times New Roman"/>
              </a:rPr>
            </a:br>
            <a:r>
              <a:rPr lang="it-IT" sz="130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il non essere non è e non può essere</a:t>
            </a:r>
          </a:p>
        </p:txBody>
      </p:sp>
      <p:sp>
        <p:nvSpPr>
          <p:cNvPr id="20" name="Rettangolo arrotondato 19"/>
          <p:cNvSpPr/>
          <p:nvPr/>
        </p:nvSpPr>
        <p:spPr>
          <a:xfrm>
            <a:off x="3461436" y="1980715"/>
            <a:ext cx="2412154" cy="525780"/>
          </a:xfrm>
          <a:prstGeom prst="roundRect">
            <a:avLst>
              <a:gd name="adj" fmla="val 11076"/>
            </a:avLst>
          </a:prstGeom>
          <a:solidFill>
            <a:schemeClr val="bg1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La via delle</a:t>
            </a:r>
            <a:b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</a:br>
            <a:r>
              <a:rPr lang="it-IT" sz="130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opinioni plausibili</a:t>
            </a:r>
            <a:endParaRPr lang="it-IT" sz="1300" dirty="0" smtClean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sp>
        <p:nvSpPr>
          <p:cNvPr id="21" name="Rettangolo arrotondato 20"/>
          <p:cNvSpPr/>
          <p:nvPr/>
        </p:nvSpPr>
        <p:spPr>
          <a:xfrm>
            <a:off x="6298543" y="1994860"/>
            <a:ext cx="2412154" cy="525780"/>
          </a:xfrm>
          <a:prstGeom prst="roundRect">
            <a:avLst>
              <a:gd name="adj" fmla="val 11076"/>
            </a:avLst>
          </a:prstGeom>
          <a:solidFill>
            <a:schemeClr val="bg1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La via delle</a:t>
            </a:r>
            <a:b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</a:br>
            <a:r>
              <a:rPr lang="it-IT" sz="130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opinioni fallaci dei sensi</a:t>
            </a:r>
            <a:endParaRPr lang="it-IT" sz="1300" dirty="0" smtClean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sp>
        <p:nvSpPr>
          <p:cNvPr id="24" name="Rettangolo arrotondato 23"/>
          <p:cNvSpPr/>
          <p:nvPr/>
        </p:nvSpPr>
        <p:spPr>
          <a:xfrm>
            <a:off x="3473088" y="2902360"/>
            <a:ext cx="2412154" cy="525780"/>
          </a:xfrm>
          <a:prstGeom prst="roundRect">
            <a:avLst>
              <a:gd name="adj" fmla="val 11076"/>
            </a:avLst>
          </a:prstGeom>
          <a:solidFill>
            <a:schemeClr val="bg1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La luce e la notte</a:t>
            </a:r>
            <a:b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</a:br>
            <a: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entrambe essere</a:t>
            </a:r>
          </a:p>
        </p:txBody>
      </p:sp>
      <p:sp>
        <p:nvSpPr>
          <p:cNvPr id="25" name="Rettangolo arrotondato 24"/>
          <p:cNvSpPr/>
          <p:nvPr/>
        </p:nvSpPr>
        <p:spPr>
          <a:xfrm>
            <a:off x="425135" y="3905274"/>
            <a:ext cx="1753809" cy="525780"/>
          </a:xfrm>
          <a:prstGeom prst="roundRect">
            <a:avLst>
              <a:gd name="adj" fmla="val 11076"/>
            </a:avLst>
          </a:prstGeom>
          <a:solidFill>
            <a:schemeClr val="bg1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it-IT" sz="130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Il pensiero e l’essere</a:t>
            </a:r>
            <a:br>
              <a:rPr lang="it-IT" sz="1300" b="1" dirty="0" smtClean="0">
                <a:solidFill>
                  <a:srgbClr val="000000"/>
                </a:solidFill>
                <a:latin typeface="Times New Roman"/>
                <a:cs typeface="Times New Roman"/>
              </a:rPr>
            </a:br>
            <a:r>
              <a:rPr lang="it-IT" sz="130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sono lo stesso</a:t>
            </a:r>
          </a:p>
        </p:txBody>
      </p:sp>
      <p:sp>
        <p:nvSpPr>
          <p:cNvPr id="26" name="Rettangolo arrotondato 25"/>
          <p:cNvSpPr/>
          <p:nvPr/>
        </p:nvSpPr>
        <p:spPr>
          <a:xfrm>
            <a:off x="1823474" y="4706111"/>
            <a:ext cx="1206077" cy="312182"/>
          </a:xfrm>
          <a:prstGeom prst="roundRect">
            <a:avLst>
              <a:gd name="adj" fmla="val 11076"/>
            </a:avLst>
          </a:prstGeom>
          <a:solidFill>
            <a:schemeClr val="bg1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L’essere è</a:t>
            </a:r>
          </a:p>
        </p:txBody>
      </p:sp>
      <p:sp>
        <p:nvSpPr>
          <p:cNvPr id="27" name="Rettangolo arrotondato 26"/>
          <p:cNvSpPr/>
          <p:nvPr/>
        </p:nvSpPr>
        <p:spPr>
          <a:xfrm>
            <a:off x="3648414" y="4118286"/>
            <a:ext cx="4357135" cy="1501441"/>
          </a:xfrm>
          <a:prstGeom prst="roundRect">
            <a:avLst>
              <a:gd name="adj" fmla="val 11076"/>
            </a:avLst>
          </a:prstGeom>
          <a:solidFill>
            <a:schemeClr val="bg1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numCol="2" rtlCol="0" anchor="ctr">
            <a:noAutofit/>
          </a:bodyPr>
          <a:lstStyle/>
          <a:p>
            <a:pPr algn="ctr">
              <a:tabLst>
                <a:tab pos="722313" algn="l"/>
              </a:tabLst>
            </a:pPr>
            <a: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Ingenerato e imperituro</a:t>
            </a:r>
          </a:p>
          <a:p>
            <a:pPr algn="ctr"/>
            <a:endParaRPr lang="it-IT" sz="1300" dirty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algn="ctr"/>
            <a: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Incorruttibile</a:t>
            </a:r>
          </a:p>
          <a:p>
            <a:pPr algn="ctr"/>
            <a:endParaRPr lang="it-IT" sz="1300" dirty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algn="ctr"/>
            <a: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Presente eterno</a:t>
            </a:r>
          </a:p>
          <a:p>
            <a:pPr algn="ctr"/>
            <a:endParaRPr lang="it-IT" sz="1300" dirty="0" smtClean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algn="ctr"/>
            <a: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Immutabile</a:t>
            </a:r>
          </a:p>
          <a:p>
            <a:pPr algn="ctr"/>
            <a:endParaRPr lang="it-IT" sz="1300" dirty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algn="ctr"/>
            <a: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Immobile</a:t>
            </a:r>
          </a:p>
          <a:p>
            <a:pPr algn="ctr"/>
            <a:endParaRPr lang="it-IT" sz="1300" dirty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algn="ctr"/>
            <a: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Uno</a:t>
            </a:r>
          </a:p>
          <a:p>
            <a:pPr algn="ctr"/>
            <a:endParaRPr lang="it-IT" sz="1300" dirty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algn="ctr"/>
            <a: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Perfetto (sferico)</a:t>
            </a:r>
          </a:p>
        </p:txBody>
      </p:sp>
      <p:sp>
        <p:nvSpPr>
          <p:cNvPr id="28" name="Rettangolo arrotondato 27"/>
          <p:cNvSpPr/>
          <p:nvPr/>
        </p:nvSpPr>
        <p:spPr>
          <a:xfrm>
            <a:off x="617397" y="1244960"/>
            <a:ext cx="8093299" cy="312182"/>
          </a:xfrm>
          <a:prstGeom prst="roundRect">
            <a:avLst>
              <a:gd name="adj" fmla="val 11076"/>
            </a:avLst>
          </a:prstGeom>
          <a:solidFill>
            <a:srgbClr val="94BEB5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it-IT" sz="130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La dea rivela le tre vie</a:t>
            </a:r>
          </a:p>
        </p:txBody>
      </p:sp>
      <p:cxnSp>
        <p:nvCxnSpPr>
          <p:cNvPr id="30" name="Connettore 2 29"/>
          <p:cNvCxnSpPr>
            <a:stCxn id="5" idx="2"/>
            <a:endCxn id="7" idx="0"/>
          </p:cNvCxnSpPr>
          <p:nvPr/>
        </p:nvCxnSpPr>
        <p:spPr>
          <a:xfrm>
            <a:off x="1823474" y="2505248"/>
            <a:ext cx="0" cy="397112"/>
          </a:xfrm>
          <a:prstGeom prst="straightConnector1">
            <a:avLst/>
          </a:prstGeom>
          <a:ln w="38100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Connettore 2 31"/>
          <p:cNvCxnSpPr>
            <a:stCxn id="20" idx="2"/>
            <a:endCxn id="24" idx="0"/>
          </p:cNvCxnSpPr>
          <p:nvPr/>
        </p:nvCxnSpPr>
        <p:spPr>
          <a:xfrm>
            <a:off x="4667513" y="2506495"/>
            <a:ext cx="11652" cy="395865"/>
          </a:xfrm>
          <a:prstGeom prst="straightConnector1">
            <a:avLst/>
          </a:prstGeom>
          <a:ln w="38100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Connettore 2 33"/>
          <p:cNvCxnSpPr>
            <a:endCxn id="5" idx="0"/>
          </p:cNvCxnSpPr>
          <p:nvPr/>
        </p:nvCxnSpPr>
        <p:spPr>
          <a:xfrm>
            <a:off x="1823474" y="1557142"/>
            <a:ext cx="0" cy="422326"/>
          </a:xfrm>
          <a:prstGeom prst="straightConnector1">
            <a:avLst/>
          </a:prstGeom>
          <a:ln w="38100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Connettore 2 37"/>
          <p:cNvCxnSpPr>
            <a:stCxn id="28" idx="2"/>
            <a:endCxn id="20" idx="0"/>
          </p:cNvCxnSpPr>
          <p:nvPr/>
        </p:nvCxnSpPr>
        <p:spPr>
          <a:xfrm>
            <a:off x="4664047" y="1557142"/>
            <a:ext cx="3466" cy="423573"/>
          </a:xfrm>
          <a:prstGeom prst="straightConnector1">
            <a:avLst/>
          </a:prstGeom>
          <a:ln w="38100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Connettore 2 39"/>
          <p:cNvCxnSpPr>
            <a:endCxn id="21" idx="0"/>
          </p:cNvCxnSpPr>
          <p:nvPr/>
        </p:nvCxnSpPr>
        <p:spPr>
          <a:xfrm>
            <a:off x="7504620" y="1557142"/>
            <a:ext cx="0" cy="437718"/>
          </a:xfrm>
          <a:prstGeom prst="straightConnector1">
            <a:avLst/>
          </a:prstGeom>
          <a:ln w="38100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Connettore 2 40"/>
          <p:cNvCxnSpPr>
            <a:endCxn id="25" idx="0"/>
          </p:cNvCxnSpPr>
          <p:nvPr/>
        </p:nvCxnSpPr>
        <p:spPr>
          <a:xfrm flipH="1">
            <a:off x="1302040" y="3428140"/>
            <a:ext cx="9662" cy="477134"/>
          </a:xfrm>
          <a:prstGeom prst="straightConnector1">
            <a:avLst/>
          </a:prstGeom>
          <a:ln w="38100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Connettore 2 42"/>
          <p:cNvCxnSpPr>
            <a:endCxn id="26" idx="0"/>
          </p:cNvCxnSpPr>
          <p:nvPr/>
        </p:nvCxnSpPr>
        <p:spPr>
          <a:xfrm flipH="1">
            <a:off x="2426513" y="3428140"/>
            <a:ext cx="6666" cy="1277971"/>
          </a:xfrm>
          <a:prstGeom prst="straightConnector1">
            <a:avLst/>
          </a:prstGeom>
          <a:ln w="38100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Connettore 2 45"/>
          <p:cNvCxnSpPr>
            <a:stCxn id="26" idx="3"/>
            <a:endCxn id="27" idx="1"/>
          </p:cNvCxnSpPr>
          <p:nvPr/>
        </p:nvCxnSpPr>
        <p:spPr>
          <a:xfrm>
            <a:off x="3029551" y="4862202"/>
            <a:ext cx="618863" cy="6805"/>
          </a:xfrm>
          <a:prstGeom prst="straightConnector1">
            <a:avLst/>
          </a:prstGeom>
          <a:ln w="38100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CasellaDiTesto 21"/>
          <p:cNvSpPr txBox="1"/>
          <p:nvPr/>
        </p:nvSpPr>
        <p:spPr>
          <a:xfrm>
            <a:off x="858567" y="80997"/>
            <a:ext cx="275648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600" dirty="0" smtClean="0">
                <a:solidFill>
                  <a:schemeClr val="bg1"/>
                </a:solidFill>
              </a:rPr>
              <a:t>MAPPA </a:t>
            </a:r>
            <a:r>
              <a:rPr lang="it-IT" sz="1600" dirty="0">
                <a:solidFill>
                  <a:schemeClr val="bg1"/>
                </a:solidFill>
              </a:rPr>
              <a:t>1</a:t>
            </a:r>
            <a:r>
              <a:rPr lang="it-IT" sz="1600" dirty="0" smtClean="0">
                <a:solidFill>
                  <a:schemeClr val="bg1"/>
                </a:solidFill>
              </a:rPr>
              <a:t>. PARMENIDE DI ELEA</a:t>
            </a:r>
            <a:endParaRPr lang="it-IT" sz="1600" dirty="0">
              <a:solidFill>
                <a:schemeClr val="bg1"/>
              </a:solidFill>
            </a:endParaRPr>
          </a:p>
        </p:txBody>
      </p:sp>
      <p:sp>
        <p:nvSpPr>
          <p:cNvPr id="23" name="Anello 22"/>
          <p:cNvSpPr/>
          <p:nvPr/>
        </p:nvSpPr>
        <p:spPr>
          <a:xfrm>
            <a:off x="142621" y="24930"/>
            <a:ext cx="573942" cy="568636"/>
          </a:xfrm>
          <a:prstGeom prst="donut">
            <a:avLst/>
          </a:prstGeom>
          <a:solidFill>
            <a:srgbClr val="94BEB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cxnSp>
        <p:nvCxnSpPr>
          <p:cNvPr id="4" name="Connettore 1 3"/>
          <p:cNvCxnSpPr/>
          <p:nvPr/>
        </p:nvCxnSpPr>
        <p:spPr>
          <a:xfrm>
            <a:off x="4002334" y="4388366"/>
            <a:ext cx="3660802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Connettore 1 28"/>
          <p:cNvCxnSpPr/>
          <p:nvPr/>
        </p:nvCxnSpPr>
        <p:spPr>
          <a:xfrm>
            <a:off x="4002334" y="4862202"/>
            <a:ext cx="3660802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Connettore 1 30"/>
          <p:cNvCxnSpPr/>
          <p:nvPr/>
        </p:nvCxnSpPr>
        <p:spPr>
          <a:xfrm>
            <a:off x="4002334" y="5266452"/>
            <a:ext cx="3660802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19454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arrotondato 4"/>
          <p:cNvSpPr/>
          <p:nvPr/>
        </p:nvSpPr>
        <p:spPr>
          <a:xfrm>
            <a:off x="1573036" y="1086054"/>
            <a:ext cx="5552972" cy="312182"/>
          </a:xfrm>
          <a:prstGeom prst="roundRect">
            <a:avLst>
              <a:gd name="adj" fmla="val 11076"/>
            </a:avLst>
          </a:prstGeom>
          <a:solidFill>
            <a:srgbClr val="94BEB5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it-IT" sz="130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Dimostrazioni per assurdo</a:t>
            </a:r>
          </a:p>
        </p:txBody>
      </p:sp>
      <p:sp>
        <p:nvSpPr>
          <p:cNvPr id="8" name="Arrotonda angolo stesso lato rettangolo 7"/>
          <p:cNvSpPr/>
          <p:nvPr/>
        </p:nvSpPr>
        <p:spPr>
          <a:xfrm>
            <a:off x="1822318" y="2038904"/>
            <a:ext cx="1556795" cy="501158"/>
          </a:xfrm>
          <a:prstGeom prst="round2SameRect">
            <a:avLst/>
          </a:prstGeom>
          <a:solidFill>
            <a:srgbClr val="94BEB5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Argomenti contro</a:t>
            </a:r>
            <a:b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</a:br>
            <a: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il </a:t>
            </a:r>
            <a:r>
              <a:rPr lang="it-IT" sz="130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movimento</a:t>
            </a:r>
            <a:endParaRPr lang="it-IT" sz="1300" b="1" dirty="0"/>
          </a:p>
        </p:txBody>
      </p:sp>
      <p:sp>
        <p:nvSpPr>
          <p:cNvPr id="9" name="Arrotonda angolo stesso lato rettangolo 8"/>
          <p:cNvSpPr/>
          <p:nvPr/>
        </p:nvSpPr>
        <p:spPr>
          <a:xfrm>
            <a:off x="5272267" y="2038904"/>
            <a:ext cx="1556795" cy="501158"/>
          </a:xfrm>
          <a:prstGeom prst="round2SameRect">
            <a:avLst/>
          </a:prstGeom>
          <a:solidFill>
            <a:srgbClr val="94BEB5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Argomenti contro</a:t>
            </a:r>
            <a:b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</a:br>
            <a: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la </a:t>
            </a:r>
            <a:r>
              <a:rPr lang="it-IT" sz="130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molteplicità</a:t>
            </a:r>
            <a:endParaRPr lang="it-IT" sz="1300" b="1" dirty="0"/>
          </a:p>
        </p:txBody>
      </p:sp>
      <p:sp>
        <p:nvSpPr>
          <p:cNvPr id="10" name="Rettangolo arrotondato 9"/>
          <p:cNvSpPr/>
          <p:nvPr/>
        </p:nvSpPr>
        <p:spPr>
          <a:xfrm>
            <a:off x="1398090" y="2551713"/>
            <a:ext cx="2412154" cy="1593771"/>
          </a:xfrm>
          <a:prstGeom prst="roundRect">
            <a:avLst>
              <a:gd name="adj" fmla="val 11076"/>
            </a:avLst>
          </a:prstGeom>
          <a:solidFill>
            <a:schemeClr val="bg1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“della dicotomia”</a:t>
            </a:r>
          </a:p>
          <a:p>
            <a:pPr algn="ctr"/>
            <a:endParaRPr lang="it-IT" sz="1300" dirty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algn="ctr"/>
            <a: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“di Achille e della tartaruga”</a:t>
            </a:r>
          </a:p>
          <a:p>
            <a:pPr algn="ctr"/>
            <a:endParaRPr lang="it-IT" sz="1300" dirty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algn="ctr"/>
            <a: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“della freccia”</a:t>
            </a:r>
          </a:p>
          <a:p>
            <a:pPr algn="ctr"/>
            <a:endParaRPr lang="it-IT" sz="1300" dirty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algn="ctr"/>
            <a: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Il moto è relativo</a:t>
            </a:r>
          </a:p>
        </p:txBody>
      </p:sp>
      <p:sp>
        <p:nvSpPr>
          <p:cNvPr id="11" name="Rettangolo arrotondato 10"/>
          <p:cNvSpPr/>
          <p:nvPr/>
        </p:nvSpPr>
        <p:spPr>
          <a:xfrm>
            <a:off x="4859692" y="2551713"/>
            <a:ext cx="2412154" cy="1619999"/>
          </a:xfrm>
          <a:prstGeom prst="roundRect">
            <a:avLst>
              <a:gd name="adj" fmla="val 11076"/>
            </a:avLst>
          </a:prstGeom>
          <a:solidFill>
            <a:schemeClr val="bg1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Molteplici unità</a:t>
            </a:r>
            <a:b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</a:br>
            <a: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sono impossibili</a:t>
            </a:r>
          </a:p>
          <a:p>
            <a:pPr algn="ctr"/>
            <a:endParaRPr lang="it-IT" sz="1300" dirty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algn="ctr"/>
            <a: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Un chicco e molti chicchi</a:t>
            </a:r>
            <a:r>
              <a:rPr lang="it-IT" sz="1300" dirty="0">
                <a:solidFill>
                  <a:srgbClr val="000000"/>
                </a:solidFill>
                <a:latin typeface="Times New Roman"/>
                <a:cs typeface="Times New Roman"/>
              </a:rPr>
              <a:t/>
            </a:r>
            <a:br>
              <a:rPr lang="it-IT" sz="1300" dirty="0">
                <a:solidFill>
                  <a:srgbClr val="000000"/>
                </a:solidFill>
                <a:latin typeface="Times New Roman"/>
                <a:cs typeface="Times New Roman"/>
              </a:rPr>
            </a:br>
            <a: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non si comportano</a:t>
            </a:r>
            <a:b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</a:br>
            <a: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allo stesso modo</a:t>
            </a:r>
          </a:p>
        </p:txBody>
      </p:sp>
      <p:sp>
        <p:nvSpPr>
          <p:cNvPr id="12" name="Rettangolo arrotondato 11"/>
          <p:cNvSpPr/>
          <p:nvPr/>
        </p:nvSpPr>
        <p:spPr>
          <a:xfrm>
            <a:off x="1934958" y="4704531"/>
            <a:ext cx="4829128" cy="312182"/>
          </a:xfrm>
          <a:prstGeom prst="roundRect">
            <a:avLst>
              <a:gd name="adj" fmla="val 11076"/>
            </a:avLst>
          </a:prstGeom>
          <a:solidFill>
            <a:schemeClr val="bg1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Il logos di Parmenide prevale sui dati dell’esperienza</a:t>
            </a:r>
          </a:p>
        </p:txBody>
      </p:sp>
      <p:sp>
        <p:nvSpPr>
          <p:cNvPr id="13" name="Rettangolo arrotondato 12"/>
          <p:cNvSpPr/>
          <p:nvPr/>
        </p:nvSpPr>
        <p:spPr>
          <a:xfrm>
            <a:off x="1934958" y="5637540"/>
            <a:ext cx="4829128" cy="312182"/>
          </a:xfrm>
          <a:prstGeom prst="roundRect">
            <a:avLst>
              <a:gd name="adj" fmla="val 11076"/>
            </a:avLst>
          </a:prstGeom>
          <a:solidFill>
            <a:schemeClr val="bg1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Problema: come </a:t>
            </a:r>
            <a:r>
              <a:rPr lang="it-IT" sz="130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salvare i fenomeni?</a:t>
            </a:r>
            <a:endParaRPr lang="it-IT" sz="1300" dirty="0" smtClean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cxnSp>
        <p:nvCxnSpPr>
          <p:cNvPr id="14" name="Connettore 2 13"/>
          <p:cNvCxnSpPr/>
          <p:nvPr/>
        </p:nvCxnSpPr>
        <p:spPr>
          <a:xfrm>
            <a:off x="2605088" y="1424741"/>
            <a:ext cx="0" cy="477134"/>
          </a:xfrm>
          <a:prstGeom prst="straightConnector1">
            <a:avLst/>
          </a:prstGeom>
          <a:ln w="38100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2 14"/>
          <p:cNvCxnSpPr/>
          <p:nvPr/>
        </p:nvCxnSpPr>
        <p:spPr>
          <a:xfrm>
            <a:off x="6089994" y="1424741"/>
            <a:ext cx="0" cy="477134"/>
          </a:xfrm>
          <a:prstGeom prst="straightConnector1">
            <a:avLst/>
          </a:prstGeom>
          <a:ln w="38100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2 15"/>
          <p:cNvCxnSpPr/>
          <p:nvPr/>
        </p:nvCxnSpPr>
        <p:spPr>
          <a:xfrm>
            <a:off x="2601024" y="4171712"/>
            <a:ext cx="0" cy="477134"/>
          </a:xfrm>
          <a:prstGeom prst="straightConnector1">
            <a:avLst/>
          </a:prstGeom>
          <a:ln w="38100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2 16"/>
          <p:cNvCxnSpPr/>
          <p:nvPr/>
        </p:nvCxnSpPr>
        <p:spPr>
          <a:xfrm>
            <a:off x="6089994" y="4171712"/>
            <a:ext cx="0" cy="477134"/>
          </a:xfrm>
          <a:prstGeom prst="straightConnector1">
            <a:avLst/>
          </a:prstGeom>
          <a:ln w="38100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2 17"/>
          <p:cNvCxnSpPr/>
          <p:nvPr/>
        </p:nvCxnSpPr>
        <p:spPr>
          <a:xfrm>
            <a:off x="4342176" y="5051666"/>
            <a:ext cx="0" cy="477134"/>
          </a:xfrm>
          <a:prstGeom prst="straightConnector1">
            <a:avLst/>
          </a:prstGeom>
          <a:ln w="38100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CasellaDiTesto 18"/>
          <p:cNvSpPr txBox="1"/>
          <p:nvPr/>
        </p:nvSpPr>
        <p:spPr>
          <a:xfrm>
            <a:off x="858567" y="80997"/>
            <a:ext cx="243137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600" dirty="0" smtClean="0">
                <a:solidFill>
                  <a:schemeClr val="bg1"/>
                </a:solidFill>
              </a:rPr>
              <a:t>MAPPA 2. ZENONE DI ELEA</a:t>
            </a:r>
            <a:endParaRPr lang="it-IT" sz="1600" dirty="0">
              <a:solidFill>
                <a:schemeClr val="bg1"/>
              </a:solidFill>
            </a:endParaRPr>
          </a:p>
        </p:txBody>
      </p:sp>
      <p:sp>
        <p:nvSpPr>
          <p:cNvPr id="20" name="Anello 19"/>
          <p:cNvSpPr/>
          <p:nvPr/>
        </p:nvSpPr>
        <p:spPr>
          <a:xfrm>
            <a:off x="142621" y="24930"/>
            <a:ext cx="573942" cy="568636"/>
          </a:xfrm>
          <a:prstGeom prst="donut">
            <a:avLst/>
          </a:prstGeom>
          <a:solidFill>
            <a:srgbClr val="94BEB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84307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2" name="Connettore 4 21"/>
          <p:cNvCxnSpPr>
            <a:stCxn id="7" idx="1"/>
          </p:cNvCxnSpPr>
          <p:nvPr/>
        </p:nvCxnSpPr>
        <p:spPr>
          <a:xfrm rot="10800000" flipV="1">
            <a:off x="4503544" y="976835"/>
            <a:ext cx="1346577" cy="1374253"/>
          </a:xfrm>
          <a:prstGeom prst="bentConnector2">
            <a:avLst/>
          </a:prstGeom>
          <a:ln w="38100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Rettangolo arrotondato 17"/>
          <p:cNvSpPr/>
          <p:nvPr/>
        </p:nvSpPr>
        <p:spPr>
          <a:xfrm>
            <a:off x="3309200" y="1289739"/>
            <a:ext cx="2388686" cy="312182"/>
          </a:xfrm>
          <a:prstGeom prst="roundRect">
            <a:avLst>
              <a:gd name="adj" fmla="val 11076"/>
            </a:avLst>
          </a:prstGeom>
          <a:solidFill>
            <a:srgbClr val="94BEB5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it-IT" sz="130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Concezione pluralistica</a:t>
            </a:r>
          </a:p>
        </p:txBody>
      </p:sp>
      <p:sp>
        <p:nvSpPr>
          <p:cNvPr id="5" name="Rettangolo arrotondato 4"/>
          <p:cNvSpPr/>
          <p:nvPr/>
        </p:nvSpPr>
        <p:spPr>
          <a:xfrm>
            <a:off x="758144" y="830456"/>
            <a:ext cx="2412154" cy="312182"/>
          </a:xfrm>
          <a:prstGeom prst="roundRect">
            <a:avLst>
              <a:gd name="adj" fmla="val 11076"/>
            </a:avLst>
          </a:prstGeom>
          <a:solidFill>
            <a:schemeClr val="bg1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Impossibilità del non essere</a:t>
            </a:r>
          </a:p>
        </p:txBody>
      </p:sp>
      <p:sp>
        <p:nvSpPr>
          <p:cNvPr id="7" name="Rettangolo arrotondato 6"/>
          <p:cNvSpPr/>
          <p:nvPr/>
        </p:nvSpPr>
        <p:spPr>
          <a:xfrm>
            <a:off x="5850120" y="713946"/>
            <a:ext cx="2412154" cy="525780"/>
          </a:xfrm>
          <a:prstGeom prst="roundRect">
            <a:avLst>
              <a:gd name="adj" fmla="val 11076"/>
            </a:avLst>
          </a:prstGeom>
          <a:solidFill>
            <a:schemeClr val="bg1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Necessità di spiegare molteplice e movimento</a:t>
            </a:r>
          </a:p>
        </p:txBody>
      </p:sp>
      <p:sp>
        <p:nvSpPr>
          <p:cNvPr id="8" name="Rettangolo arrotondato 7"/>
          <p:cNvSpPr/>
          <p:nvPr/>
        </p:nvSpPr>
        <p:spPr>
          <a:xfrm>
            <a:off x="2058360" y="1566968"/>
            <a:ext cx="2223876" cy="525780"/>
          </a:xfrm>
          <a:prstGeom prst="roundRect">
            <a:avLst>
              <a:gd name="adj" fmla="val 11076"/>
            </a:avLst>
          </a:prstGeom>
          <a:solidFill>
            <a:schemeClr val="bg1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Vi sono </a:t>
            </a:r>
            <a:r>
              <a:rPr lang="it-IT" sz="1300" i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elementi</a:t>
            </a:r>
            <a: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immutabili</a:t>
            </a:r>
            <a:b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</a:br>
            <a: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che si uniscono e si separano</a:t>
            </a:r>
          </a:p>
        </p:txBody>
      </p:sp>
      <p:sp>
        <p:nvSpPr>
          <p:cNvPr id="9" name="Rettangolo arrotondato 8"/>
          <p:cNvSpPr/>
          <p:nvPr/>
        </p:nvSpPr>
        <p:spPr>
          <a:xfrm>
            <a:off x="4738182" y="1562787"/>
            <a:ext cx="2223876" cy="525780"/>
          </a:xfrm>
          <a:prstGeom prst="roundRect">
            <a:avLst>
              <a:gd name="adj" fmla="val 11076"/>
            </a:avLst>
          </a:prstGeom>
          <a:solidFill>
            <a:schemeClr val="bg1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Vi sono </a:t>
            </a:r>
            <a:r>
              <a:rPr lang="it-IT" sz="1300" i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forze </a:t>
            </a:r>
            <a: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che uniscono</a:t>
            </a:r>
            <a:b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</a:br>
            <a: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e separano gli elementi</a:t>
            </a:r>
          </a:p>
        </p:txBody>
      </p:sp>
      <p:sp>
        <p:nvSpPr>
          <p:cNvPr id="10" name="Rettangolo arrotondato 9"/>
          <p:cNvSpPr/>
          <p:nvPr/>
        </p:nvSpPr>
        <p:spPr>
          <a:xfrm>
            <a:off x="3450706" y="2351089"/>
            <a:ext cx="2223876" cy="525780"/>
          </a:xfrm>
          <a:prstGeom prst="roundRect">
            <a:avLst>
              <a:gd name="adj" fmla="val 11076"/>
            </a:avLst>
          </a:prstGeom>
          <a:solidFill>
            <a:schemeClr val="bg1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Nascita = unione</a:t>
            </a:r>
          </a:p>
          <a:p>
            <a:pPr algn="ctr"/>
            <a: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Morte = separazione</a:t>
            </a:r>
          </a:p>
        </p:txBody>
      </p:sp>
      <p:sp>
        <p:nvSpPr>
          <p:cNvPr id="11" name="Rettangolo arrotondato 10"/>
          <p:cNvSpPr/>
          <p:nvPr/>
        </p:nvSpPr>
        <p:spPr>
          <a:xfrm>
            <a:off x="478197" y="3109889"/>
            <a:ext cx="8237588" cy="2797110"/>
          </a:xfrm>
          <a:prstGeom prst="roundRect">
            <a:avLst>
              <a:gd name="adj" fmla="val 11076"/>
            </a:avLst>
          </a:prstGeom>
          <a:solidFill>
            <a:schemeClr val="bg1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>
              <a:tabLst>
                <a:tab pos="93663" algn="l"/>
                <a:tab pos="1968500" algn="l"/>
                <a:tab pos="3763963" algn="l"/>
                <a:tab pos="5557838" algn="l"/>
              </a:tabLst>
            </a:pPr>
            <a:r>
              <a:rPr lang="it-IT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	</a:t>
            </a:r>
          </a:p>
        </p:txBody>
      </p:sp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3573523"/>
              </p:ext>
            </p:extLst>
          </p:nvPr>
        </p:nvGraphicFramePr>
        <p:xfrm>
          <a:off x="711536" y="3304060"/>
          <a:ext cx="7797696" cy="241815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949424"/>
                <a:gridCol w="1949424"/>
                <a:gridCol w="1949424"/>
                <a:gridCol w="1949424"/>
              </a:tblGrid>
              <a:tr h="360758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300" i="1" dirty="0" smtClean="0">
                          <a:solidFill>
                            <a:srgbClr val="000000"/>
                          </a:solidFill>
                        </a:rPr>
                        <a:t>Filosofo</a:t>
                      </a:r>
                      <a:endParaRPr lang="it-IT" sz="1300" i="1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rgbClr val="94BE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94BE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300" i="1" dirty="0" smtClean="0">
                          <a:solidFill>
                            <a:srgbClr val="000000"/>
                          </a:solidFill>
                        </a:rPr>
                        <a:t>Elementi</a:t>
                      </a:r>
                      <a:endParaRPr lang="it-IT" sz="1300" i="1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94BE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4BE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94BE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300" i="1" dirty="0" smtClean="0">
                          <a:solidFill>
                            <a:srgbClr val="000000"/>
                          </a:solidFill>
                        </a:rPr>
                        <a:t>Forze</a:t>
                      </a:r>
                      <a:endParaRPr lang="it-IT" sz="1300" i="1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94BE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4BE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94BE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300" i="1" dirty="0" smtClean="0">
                          <a:solidFill>
                            <a:srgbClr val="000000"/>
                          </a:solidFill>
                        </a:rPr>
                        <a:t>Effetti</a:t>
                      </a:r>
                      <a:endParaRPr lang="it-IT" sz="1300" i="1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94BE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94BE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sz="1300" dirty="0" smtClean="0"/>
                        <a:t>Empedocle</a:t>
                      </a:r>
                      <a:endParaRPr lang="it-IT" sz="1300" dirty="0"/>
                    </a:p>
                  </a:txBody>
                  <a:tcPr>
                    <a:lnR w="12700" cap="flat" cmpd="sng" algn="ctr">
                      <a:solidFill>
                        <a:srgbClr val="94BE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4BE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4BE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300" dirty="0" smtClean="0"/>
                        <a:t>Acqua,</a:t>
                      </a:r>
                      <a:r>
                        <a:rPr lang="it-IT" sz="1300" baseline="0" dirty="0" smtClean="0"/>
                        <a:t> aria, terra, fuoco (radici)</a:t>
                      </a:r>
                      <a:endParaRPr lang="it-IT" sz="1300" dirty="0"/>
                    </a:p>
                  </a:txBody>
                  <a:tcPr>
                    <a:lnL w="12700" cap="flat" cmpd="sng" algn="ctr">
                      <a:solidFill>
                        <a:srgbClr val="94BE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4BE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4BE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4BE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300" dirty="0" smtClean="0"/>
                        <a:t>Amore (Amicizia) e Odio (Discordia)</a:t>
                      </a:r>
                      <a:endParaRPr lang="it-IT" sz="1300" dirty="0"/>
                    </a:p>
                  </a:txBody>
                  <a:tcPr>
                    <a:lnL w="12700" cap="flat" cmpd="sng" algn="ctr">
                      <a:solidFill>
                        <a:srgbClr val="94BE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4BE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4BE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4BE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300" dirty="0" err="1" smtClean="0"/>
                        <a:t>Sfero</a:t>
                      </a:r>
                      <a:r>
                        <a:rPr lang="it-IT" sz="1300" dirty="0" smtClean="0"/>
                        <a:t>,</a:t>
                      </a:r>
                      <a:r>
                        <a:rPr lang="it-IT" sz="1300" baseline="0" dirty="0" smtClean="0"/>
                        <a:t> cosmo, caos, mondo</a:t>
                      </a:r>
                      <a:endParaRPr lang="it-IT" sz="1300" dirty="0"/>
                    </a:p>
                  </a:txBody>
                  <a:tcPr>
                    <a:lnL w="12700" cap="flat" cmpd="sng" algn="ctr">
                      <a:solidFill>
                        <a:srgbClr val="94BE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4BE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4BE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sz="1300" dirty="0" smtClean="0"/>
                        <a:t>Anassagora</a:t>
                      </a:r>
                      <a:endParaRPr lang="it-IT" sz="1300" dirty="0"/>
                    </a:p>
                  </a:txBody>
                  <a:tcPr>
                    <a:lnR w="12700" cap="flat" cmpd="sng" algn="ctr">
                      <a:solidFill>
                        <a:srgbClr val="94BE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4BE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4BE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300" dirty="0" smtClean="0"/>
                        <a:t>Semi infinitamente vari e divisibili (omeomerie)</a:t>
                      </a:r>
                      <a:endParaRPr lang="it-IT" sz="1300" dirty="0"/>
                    </a:p>
                  </a:txBody>
                  <a:tcPr>
                    <a:lnL w="12700" cap="flat" cmpd="sng" algn="ctr">
                      <a:solidFill>
                        <a:srgbClr val="94BE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4BE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4BE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4BE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300" dirty="0" smtClean="0"/>
                        <a:t>Divina Intelligenza</a:t>
                      </a:r>
                      <a:r>
                        <a:rPr lang="it-IT" sz="1300" baseline="0" dirty="0" smtClean="0"/>
                        <a:t> (</a:t>
                      </a:r>
                      <a:r>
                        <a:rPr lang="it-IT" sz="1300" baseline="0" dirty="0" err="1" smtClean="0"/>
                        <a:t>Nous</a:t>
                      </a:r>
                      <a:r>
                        <a:rPr lang="it-IT" sz="1300" baseline="0" dirty="0" smtClean="0"/>
                        <a:t>)</a:t>
                      </a:r>
                      <a:endParaRPr lang="it-IT" sz="1300" dirty="0"/>
                    </a:p>
                  </a:txBody>
                  <a:tcPr>
                    <a:lnL w="12700" cap="flat" cmpd="sng" algn="ctr">
                      <a:solidFill>
                        <a:srgbClr val="94BE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4BE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4BE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4BE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300" dirty="0" smtClean="0"/>
                        <a:t>“Tutto è in tutto”</a:t>
                      </a:r>
                      <a:endParaRPr lang="it-IT" sz="1300" dirty="0"/>
                    </a:p>
                  </a:txBody>
                  <a:tcPr>
                    <a:lnL w="12700" cap="flat" cmpd="sng" algn="ctr">
                      <a:solidFill>
                        <a:srgbClr val="94BE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4BE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4BE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sz="1300" dirty="0" smtClean="0"/>
                        <a:t>Democrito</a:t>
                      </a:r>
                      <a:endParaRPr lang="it-IT" sz="1300" dirty="0"/>
                    </a:p>
                  </a:txBody>
                  <a:tcPr>
                    <a:lnR w="12700" cap="flat" cmpd="sng" algn="ctr">
                      <a:solidFill>
                        <a:srgbClr val="94BE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4BE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300" dirty="0" smtClean="0"/>
                        <a:t>Atomi ingenerabili, indistruttibili, immutabili, differenti per figura, ordine, posizione</a:t>
                      </a:r>
                      <a:endParaRPr lang="it-IT" sz="1300" dirty="0"/>
                    </a:p>
                  </a:txBody>
                  <a:tcPr>
                    <a:lnL w="12700" cap="flat" cmpd="sng" algn="ctr">
                      <a:solidFill>
                        <a:srgbClr val="94BE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4BE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4BE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300" dirty="0" smtClean="0"/>
                        <a:t>Movimento degli atomi nel vuoto</a:t>
                      </a:r>
                    </a:p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it-IT" sz="1300" dirty="0" smtClean="0"/>
                        <a:t>Caotico</a:t>
                      </a:r>
                    </a:p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it-IT" sz="1300" dirty="0" smtClean="0"/>
                        <a:t>Vorticoso</a:t>
                      </a:r>
                    </a:p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it-IT" sz="1300" dirty="0" smtClean="0"/>
                        <a:t>Effluvi</a:t>
                      </a:r>
                      <a:endParaRPr lang="it-IT" sz="1300" dirty="0"/>
                    </a:p>
                  </a:txBody>
                  <a:tcPr>
                    <a:lnL w="12700" cap="flat" cmpd="sng" algn="ctr">
                      <a:solidFill>
                        <a:srgbClr val="94BE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4BE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4BE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300" dirty="0" smtClean="0"/>
                        <a:t>Infiniti</a:t>
                      </a:r>
                      <a:r>
                        <a:rPr lang="it-IT" sz="1300" baseline="0" dirty="0" smtClean="0"/>
                        <a:t> modi</a:t>
                      </a:r>
                      <a:endParaRPr lang="it-IT" sz="1300" dirty="0"/>
                    </a:p>
                  </a:txBody>
                  <a:tcPr>
                    <a:lnL w="12700" cap="flat" cmpd="sng" algn="ctr">
                      <a:solidFill>
                        <a:srgbClr val="94BE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4BE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cxnSp>
        <p:nvCxnSpPr>
          <p:cNvPr id="13" name="Connettore 1 12"/>
          <p:cNvCxnSpPr>
            <a:stCxn id="7" idx="1"/>
            <a:endCxn id="5" idx="3"/>
          </p:cNvCxnSpPr>
          <p:nvPr/>
        </p:nvCxnSpPr>
        <p:spPr>
          <a:xfrm flipH="1">
            <a:off x="3170298" y="976836"/>
            <a:ext cx="2679822" cy="9711"/>
          </a:xfrm>
          <a:prstGeom prst="line">
            <a:avLst/>
          </a:prstGeom>
          <a:ln w="38100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Connettore 4 19"/>
          <p:cNvCxnSpPr>
            <a:stCxn id="5" idx="3"/>
            <a:endCxn id="18" idx="0"/>
          </p:cNvCxnSpPr>
          <p:nvPr/>
        </p:nvCxnSpPr>
        <p:spPr>
          <a:xfrm>
            <a:off x="3170298" y="986547"/>
            <a:ext cx="1333245" cy="303192"/>
          </a:xfrm>
          <a:prstGeom prst="bentConnector2">
            <a:avLst/>
          </a:prstGeom>
          <a:ln w="38100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Connettore 2 22"/>
          <p:cNvCxnSpPr/>
          <p:nvPr/>
        </p:nvCxnSpPr>
        <p:spPr>
          <a:xfrm>
            <a:off x="2724891" y="2112522"/>
            <a:ext cx="0" cy="997367"/>
          </a:xfrm>
          <a:prstGeom prst="straightConnector1">
            <a:avLst/>
          </a:prstGeom>
          <a:ln w="38100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2 24"/>
          <p:cNvCxnSpPr/>
          <p:nvPr/>
        </p:nvCxnSpPr>
        <p:spPr>
          <a:xfrm>
            <a:off x="6435454" y="2112522"/>
            <a:ext cx="0" cy="997367"/>
          </a:xfrm>
          <a:prstGeom prst="straightConnector1">
            <a:avLst/>
          </a:prstGeom>
          <a:ln w="38100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Rettangolo arrotondato 25"/>
          <p:cNvSpPr/>
          <p:nvPr/>
        </p:nvSpPr>
        <p:spPr>
          <a:xfrm>
            <a:off x="3401700" y="6396446"/>
            <a:ext cx="2388686" cy="312182"/>
          </a:xfrm>
          <a:prstGeom prst="roundRect">
            <a:avLst>
              <a:gd name="adj" fmla="val 11076"/>
            </a:avLst>
          </a:prstGeom>
          <a:solidFill>
            <a:srgbClr val="94BEB5"/>
          </a:solidFill>
          <a:ln w="38100" cmpd="sng">
            <a:solidFill>
              <a:srgbClr val="94BEB5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it-IT" sz="130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Risposta all’eleatismo</a:t>
            </a:r>
          </a:p>
        </p:txBody>
      </p:sp>
      <p:cxnSp>
        <p:nvCxnSpPr>
          <p:cNvPr id="27" name="Connettore 2 26"/>
          <p:cNvCxnSpPr>
            <a:stCxn id="11" idx="2"/>
            <a:endCxn id="26" idx="0"/>
          </p:cNvCxnSpPr>
          <p:nvPr/>
        </p:nvCxnSpPr>
        <p:spPr>
          <a:xfrm flipH="1">
            <a:off x="4596043" y="5906999"/>
            <a:ext cx="948" cy="489447"/>
          </a:xfrm>
          <a:prstGeom prst="straightConnector1">
            <a:avLst/>
          </a:prstGeom>
          <a:ln w="38100">
            <a:solidFill>
              <a:srgbClr val="A23B6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CasellaDiTesto 23"/>
          <p:cNvSpPr txBox="1"/>
          <p:nvPr/>
        </p:nvSpPr>
        <p:spPr>
          <a:xfrm>
            <a:off x="858567" y="80997"/>
            <a:ext cx="259357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600" dirty="0" smtClean="0">
                <a:solidFill>
                  <a:schemeClr val="bg1"/>
                </a:solidFill>
              </a:rPr>
              <a:t>MAPPA </a:t>
            </a:r>
            <a:r>
              <a:rPr lang="it-IT" sz="1600" dirty="0">
                <a:solidFill>
                  <a:schemeClr val="bg1"/>
                </a:solidFill>
              </a:rPr>
              <a:t>1</a:t>
            </a:r>
            <a:r>
              <a:rPr lang="it-IT" sz="1600" dirty="0" smtClean="0">
                <a:solidFill>
                  <a:schemeClr val="bg1"/>
                </a:solidFill>
              </a:rPr>
              <a:t>. I FISICI PLURALISTI</a:t>
            </a:r>
            <a:endParaRPr lang="it-IT" sz="1600" dirty="0">
              <a:solidFill>
                <a:schemeClr val="bg1"/>
              </a:solidFill>
            </a:endParaRPr>
          </a:p>
        </p:txBody>
      </p:sp>
      <p:sp>
        <p:nvSpPr>
          <p:cNvPr id="28" name="Anello 27"/>
          <p:cNvSpPr/>
          <p:nvPr/>
        </p:nvSpPr>
        <p:spPr>
          <a:xfrm>
            <a:off x="142621" y="24930"/>
            <a:ext cx="573942" cy="568636"/>
          </a:xfrm>
          <a:prstGeom prst="donut">
            <a:avLst/>
          </a:prstGeom>
          <a:solidFill>
            <a:srgbClr val="94BEB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78788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29268</TotalTime>
  <Words>3799</Words>
  <Application>Microsoft Macintosh PowerPoint</Application>
  <PresentationFormat>Presentazione su schermo (4:3)</PresentationFormat>
  <Paragraphs>1176</Paragraphs>
  <Slides>60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60</vt:i4>
      </vt:variant>
    </vt:vector>
  </HeadingPairs>
  <TitlesOfParts>
    <vt:vector size="61" baseType="lpstr">
      <vt:lpstr>Tema di Office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</vt:vector>
  </TitlesOfParts>
  <Manager/>
  <Company>biblia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scuola . filosofia</dc:title>
  <dc:subject/>
  <dc:creator>biblia </dc:creator>
  <cp:keywords/>
  <dc:description/>
  <cp:lastModifiedBy>roberto bombacigno</cp:lastModifiedBy>
  <cp:revision>209</cp:revision>
  <cp:lastPrinted>2012-02-12T22:40:40Z</cp:lastPrinted>
  <dcterms:created xsi:type="dcterms:W3CDTF">2011-12-19T15:35:18Z</dcterms:created>
  <dcterms:modified xsi:type="dcterms:W3CDTF">2012-02-13T01:37:10Z</dcterms:modified>
  <cp:category/>
</cp:coreProperties>
</file>